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8"/>
  </p:notesMasterIdLst>
  <p:handoutMasterIdLst>
    <p:handoutMasterId r:id="rId59"/>
  </p:handoutMasterIdLst>
  <p:sldIdLst>
    <p:sldId id="330" r:id="rId2"/>
    <p:sldId id="275" r:id="rId3"/>
    <p:sldId id="287" r:id="rId4"/>
    <p:sldId id="277" r:id="rId5"/>
    <p:sldId id="332" r:id="rId6"/>
    <p:sldId id="288" r:id="rId7"/>
    <p:sldId id="336" r:id="rId8"/>
    <p:sldId id="278" r:id="rId9"/>
    <p:sldId id="365" r:id="rId10"/>
    <p:sldId id="289" r:id="rId11"/>
    <p:sldId id="348" r:id="rId12"/>
    <p:sldId id="366" r:id="rId13"/>
    <p:sldId id="279" r:id="rId14"/>
    <p:sldId id="290" r:id="rId15"/>
    <p:sldId id="367"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368" r:id="rId33"/>
    <p:sldId id="282" r:id="rId34"/>
    <p:sldId id="333" r:id="rId35"/>
    <p:sldId id="352" r:id="rId36"/>
    <p:sldId id="353" r:id="rId37"/>
    <p:sldId id="303" r:id="rId38"/>
    <p:sldId id="305" r:id="rId39"/>
    <p:sldId id="306" r:id="rId40"/>
    <p:sldId id="307" r:id="rId41"/>
    <p:sldId id="310" r:id="rId42"/>
    <p:sldId id="354" r:id="rId43"/>
    <p:sldId id="313" r:id="rId44"/>
    <p:sldId id="314" r:id="rId45"/>
    <p:sldId id="355" r:id="rId46"/>
    <p:sldId id="356" r:id="rId47"/>
    <p:sldId id="357" r:id="rId48"/>
    <p:sldId id="358" r:id="rId49"/>
    <p:sldId id="359" r:id="rId50"/>
    <p:sldId id="342" r:id="rId51"/>
    <p:sldId id="361" r:id="rId52"/>
    <p:sldId id="301" r:id="rId53"/>
    <p:sldId id="360" r:id="rId54"/>
    <p:sldId id="285" r:id="rId55"/>
    <p:sldId id="286" r:id="rId56"/>
    <p:sldId id="331" r:id="rId57"/>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FF0000"/>
    <a:srgbClr val="CCE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1206"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9FD5CFBE-BA6C-4EA9-89C5-26989D314CDC}"/>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6A3934B4-1A83-4D7D-97AF-467B3F7EF14F}"/>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52D606C-D2F4-4535-B112-276717F971CF}"/>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50C3A676-3917-4E2F-A72A-F9EF4A50D52C}"/>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anose="020B0604020202020204" pitchFamily="34" charset="0"/>
              </a:defRPr>
            </a:lvl1pPr>
          </a:lstStyle>
          <a:p>
            <a:fld id="{1B462316-DD7B-4439-B2B9-E04307681D6C}"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3278234-9F8B-4A31-B9D4-A1DC6C73EFA0}"/>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6FFF4956-9DFC-45FD-8ACC-7F131AF2580C}"/>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59396" name="Rectangle 4">
            <a:extLst>
              <a:ext uri="{FF2B5EF4-FFF2-40B4-BE49-F238E27FC236}">
                <a16:creationId xmlns:a16="http://schemas.microsoft.com/office/drawing/2014/main" id="{E9F69FFB-A6A5-4A0F-963E-81515A5AF089}"/>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A2EB879-F6AC-4CDD-81D4-AE35BE254396}"/>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69BC0BE1-D8A0-4662-AFB1-F6157FDEB2D5}"/>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BDDF4BCD-2929-482F-8A19-5B01D53574EF}"/>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fld id="{88471351-E81A-4C51-B8DE-680CEFF5E0E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D220E9DB-DE99-4E7D-96A0-BC8877A5B7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3DA348E-B10C-4C17-8782-CDC7301CE332}" type="slidenum">
              <a:rPr lang="en-US" altLang="en-US">
                <a:latin typeface="Times New Roman" panose="02020603050405020304" pitchFamily="18" charset="0"/>
              </a:rPr>
              <a:pPr/>
              <a:t>1</a:t>
            </a:fld>
            <a:endParaRPr lang="en-US" altLang="en-US" dirty="0">
              <a:latin typeface="Times New Roman" panose="02020603050405020304" pitchFamily="18" charset="0"/>
            </a:endParaRPr>
          </a:p>
        </p:txBody>
      </p:sp>
      <p:sp>
        <p:nvSpPr>
          <p:cNvPr id="60419" name="Rectangle 2">
            <a:extLst>
              <a:ext uri="{FF2B5EF4-FFF2-40B4-BE49-F238E27FC236}">
                <a16:creationId xmlns:a16="http://schemas.microsoft.com/office/drawing/2014/main" id="{AC59F726-A669-4E75-B3FB-4A654D0B3696}"/>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E4CF8511-3F0C-426D-A9AC-D881BD4E6E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FC5CFF8C-DE7F-4264-ABDC-EA1CCAF3EC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D9266C-C028-4CBB-9635-1A6C1B21A2B5}"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49623F23-EC4B-4CBA-A914-CEFA751CDC14}"/>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B3BA50EC-D9DB-4A31-9062-59FA431248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35E21F36-7A0F-4399-98AB-AFEAEF5F05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6B97B1-325B-492A-A118-6675EE949A30}"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70659" name="Rectangle 2">
            <a:extLst>
              <a:ext uri="{FF2B5EF4-FFF2-40B4-BE49-F238E27FC236}">
                <a16:creationId xmlns:a16="http://schemas.microsoft.com/office/drawing/2014/main" id="{505F37D0-3D49-4305-916D-91FCD66D7137}"/>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5EE7EC4F-A102-466F-9BFB-D09D8CA86E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17B8A382-E5D5-4173-85BD-BE2476DA9485}"/>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69DB86BE-7DA9-43CF-94B6-AF73E43301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AF3C4172-9109-405A-A93B-DD03F6FF8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E6FB4EE-2D97-4ADA-A9FA-33EA7CFFB4AB}"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72707" name="Rectangle 2">
            <a:extLst>
              <a:ext uri="{FF2B5EF4-FFF2-40B4-BE49-F238E27FC236}">
                <a16:creationId xmlns:a16="http://schemas.microsoft.com/office/drawing/2014/main" id="{79C2ED53-CE1A-4242-A2B1-1501A9C90DD3}"/>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27D9F0EF-3B6B-42A9-AD2D-6C7AF2FDA2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ED1B3B64-C7FA-413A-B3EA-88F7089C35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9165B9-56BA-49FE-A268-581F4EC3E72C}"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592CFAC2-4152-4EF6-B8A2-9684C3F8EA41}"/>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DB273703-A1B4-4CF7-9E96-F8D3D227A1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AFD918B7-69F7-485F-9579-383141BC34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69B527-315D-4751-8C5D-1CCD9DCB08F0}"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74755" name="Rectangle 2">
            <a:extLst>
              <a:ext uri="{FF2B5EF4-FFF2-40B4-BE49-F238E27FC236}">
                <a16:creationId xmlns:a16="http://schemas.microsoft.com/office/drawing/2014/main" id="{6531BF07-FF08-400C-A542-C3C4D0D0745D}"/>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19B9A53A-23FA-4963-8129-5C0FF2254C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675ED-9912-49A0-AD5F-551A68D40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AE4077B-B834-46C9-BF99-E22CCC9B8C96}"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CA473BD8-0B73-42AD-AAD9-26869BA658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4DB76C50-5FC8-4E62-A428-453EEBC49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D91B43EB-CDEC-4B64-8062-C1B5CED89D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0AFAA24-A6C3-44D2-9A9D-4EF5FAAB0FDE}"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76803" name="Rectangle 2">
            <a:extLst>
              <a:ext uri="{FF2B5EF4-FFF2-40B4-BE49-F238E27FC236}">
                <a16:creationId xmlns:a16="http://schemas.microsoft.com/office/drawing/2014/main" id="{9F92F1EF-5DC0-4334-9FA7-2C4066DE622A}"/>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D2C2C66C-916A-4883-9A74-46C051362C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40D4B660-0916-487C-843F-4D5FEEC5DC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97B4FA8-AC02-4717-8590-665C362C3C10}"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77827" name="Rectangle 2">
            <a:extLst>
              <a:ext uri="{FF2B5EF4-FFF2-40B4-BE49-F238E27FC236}">
                <a16:creationId xmlns:a16="http://schemas.microsoft.com/office/drawing/2014/main" id="{46C4FCA2-486E-4926-AB01-69330720AFB0}"/>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60F302DC-DEAC-48A9-A034-5E2C01A1A1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00A2C6B9-7587-4A46-B7EA-09BCEA7B4B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3A664C8-3D23-4A16-ABE5-DC9633A90E06}"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A3234FC6-632B-43B6-A521-DC46185ACB2E}"/>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8E5B34A8-069A-463A-9E7C-D9505B087E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B309717E-23E5-4C21-8DF0-441CE01866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F1066-F9A4-41A3-A6B3-A71FC6CE4551}" type="slidenum">
              <a:rPr lang="en-US" altLang="en-US">
                <a:latin typeface="Times New Roman" panose="02020603050405020304" pitchFamily="18" charset="0"/>
              </a:rPr>
              <a:pPr/>
              <a:t>2</a:t>
            </a:fld>
            <a:endParaRPr lang="en-US" altLang="en-US" dirty="0">
              <a:latin typeface="Times New Roman" panose="02020603050405020304" pitchFamily="18" charset="0"/>
            </a:endParaRPr>
          </a:p>
        </p:txBody>
      </p:sp>
      <p:sp>
        <p:nvSpPr>
          <p:cNvPr id="61443" name="Rectangle 2">
            <a:extLst>
              <a:ext uri="{FF2B5EF4-FFF2-40B4-BE49-F238E27FC236}">
                <a16:creationId xmlns:a16="http://schemas.microsoft.com/office/drawing/2014/main" id="{4484B19C-9AA2-4631-AE01-265E950D6A3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F943A527-7BA6-4EE9-ABF9-75B4446596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7A648B1-F7BD-428E-B49F-FC95A4A429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66DC405-079B-4245-993E-614647A1E194}"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79875" name="Rectangle 2">
            <a:extLst>
              <a:ext uri="{FF2B5EF4-FFF2-40B4-BE49-F238E27FC236}">
                <a16:creationId xmlns:a16="http://schemas.microsoft.com/office/drawing/2014/main" id="{E4A5964B-A2FA-4A4B-A6D5-5A332E4A06FF}"/>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1EE36342-3A75-446A-A099-50D424FBDB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57CB141-E99E-4281-9272-0970B46FD6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38FED3C-C1F5-4A4E-A6C4-6BDEE825BB48}"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BBC46F86-8975-4B9B-B8EE-8252A654EC8E}"/>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ADB7C338-FA92-430B-828A-59C4CE651D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3B616EEA-B7FD-42AD-8DE5-6103F10763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E658A7-7B29-4E2D-9997-F0774B6A94CC}"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81923" name="Rectangle 2">
            <a:extLst>
              <a:ext uri="{FF2B5EF4-FFF2-40B4-BE49-F238E27FC236}">
                <a16:creationId xmlns:a16="http://schemas.microsoft.com/office/drawing/2014/main" id="{B878D016-3F99-4A48-BD00-6A4FE042DEA3}"/>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007BAE36-9035-4FF3-80E6-DFC0F7C0D4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D445D1A-2711-444A-A724-2423B8F1FC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423D9E-DDF0-4637-BC5F-253DA22E89AE}"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08498990-65A7-4618-9649-D27F4B2699DF}"/>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F3D0DEB6-141B-4005-9132-B79DAD26B5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A23652B3-8195-4350-BB59-2FB04FA5BF78}"/>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38E32E2C-B4E6-43D1-9593-98BC38BDF2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B2A8548B-2F56-4EF1-A783-58F7343342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38511EA-A0C0-4031-B94D-0B10F529DD23}"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6CD9A7B-EEE4-4824-BA92-74FFFF572377}"/>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97D400E9-D070-418A-B63B-02CADCFC29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C1E88D5-D2AA-42FA-9B78-30BB08C93C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228D472-31CB-458B-B292-03149E42865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86019" name="Rectangle 2">
            <a:extLst>
              <a:ext uri="{FF2B5EF4-FFF2-40B4-BE49-F238E27FC236}">
                <a16:creationId xmlns:a16="http://schemas.microsoft.com/office/drawing/2014/main" id="{85835BDA-DF75-4EA2-ADC8-DC50127E45C6}"/>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CB9E0C8F-F6E1-46B8-87B3-BE3E2643E8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BE8B1415-E8E2-4597-9210-29AF694BA4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26258BD-A794-411E-AD3F-DA92A8A07721}"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6CD75535-E125-42FD-A5B2-86A0CB4ECF30}"/>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58FD2568-C3E9-414B-8082-8457118056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17F4253A-48F0-4896-95EB-11A2DCAB55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2A95CAB-EA4B-44D6-B7C8-63AD9B1F5AC2}"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88067" name="Rectangle 2">
            <a:extLst>
              <a:ext uri="{FF2B5EF4-FFF2-40B4-BE49-F238E27FC236}">
                <a16:creationId xmlns:a16="http://schemas.microsoft.com/office/drawing/2014/main" id="{1CCC2577-8B14-47AA-8C2E-F28A82F71DC9}"/>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EF61D39B-3D2D-4D14-B25E-9E981ABB5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0D9CA3B-9724-42C1-87EE-417442EF96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D32AED-4FD9-4FE3-A653-5981A8CD1318}"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2DB61DB5-0321-486F-B758-DF2E725D9CF3}"/>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5DB11C2E-D104-4D4A-BF09-838FE41B19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C4C43E4D-F921-4B61-9812-84552E5094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8F8E1B0-942A-4B2B-BA5E-81645D28FD79}" type="slidenum">
              <a:rPr lang="en-US" altLang="en-US">
                <a:latin typeface="Times New Roman" panose="02020603050405020304" pitchFamily="18" charset="0"/>
              </a:rPr>
              <a:pPr/>
              <a:t>3</a:t>
            </a:fld>
            <a:endParaRPr lang="en-US" altLang="en-US" dirty="0">
              <a:latin typeface="Times New Roman" panose="02020603050405020304" pitchFamily="18" charset="0"/>
            </a:endParaRPr>
          </a:p>
        </p:txBody>
      </p:sp>
      <p:sp>
        <p:nvSpPr>
          <p:cNvPr id="62467" name="Rectangle 2">
            <a:extLst>
              <a:ext uri="{FF2B5EF4-FFF2-40B4-BE49-F238E27FC236}">
                <a16:creationId xmlns:a16="http://schemas.microsoft.com/office/drawing/2014/main" id="{91C3171F-CAA3-4FF7-851F-8AD2D4191ACF}"/>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8B7C56BD-0DF4-4166-A9C3-664FA9661E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CBA93FD-710E-4B5A-AA64-03AA58046D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CD6A6EC-D7FF-4606-8837-D698710E97E6}"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90115" name="Rectangle 2">
            <a:extLst>
              <a:ext uri="{FF2B5EF4-FFF2-40B4-BE49-F238E27FC236}">
                <a16:creationId xmlns:a16="http://schemas.microsoft.com/office/drawing/2014/main" id="{82592D39-38F2-413A-BCCD-791FD688F692}"/>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330DFE90-7606-4EDD-9E38-E1F7F49120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AB73E32D-CBA0-4C2C-A9CF-3D7A05EEDF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8496CB-F9EE-4B3C-B182-0D4AD509CB98}"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A4C70E13-D29A-4C83-9676-7E1E47CEA505}"/>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BEF5F85-8BEC-457B-AA7F-09AD41AC9B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357BF81B-A60B-4B03-95C9-B93457A831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BF5720B-8A5D-4D7A-BD10-7EF488277274}"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92163" name="Rectangle 2">
            <a:extLst>
              <a:ext uri="{FF2B5EF4-FFF2-40B4-BE49-F238E27FC236}">
                <a16:creationId xmlns:a16="http://schemas.microsoft.com/office/drawing/2014/main" id="{CF78DB36-544D-4C87-A80C-C39337D34BFA}"/>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B90E3061-2AD9-40A3-B7D9-B23588B045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624E6B3D-9CE2-4E6F-9E78-6A8C39C6DC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898EB0-7D8E-4334-B3B5-F59533DEED7A}"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747BBEB3-863C-480A-8B2A-3E4218621373}"/>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6346424B-8DDC-49FE-BE86-62714E8660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F3873965-6C65-4163-9B3A-A74DEE5D7D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0B1963-A778-4B8F-AF4E-F3BBAE6EA2AE}"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94211" name="Rectangle 2">
            <a:extLst>
              <a:ext uri="{FF2B5EF4-FFF2-40B4-BE49-F238E27FC236}">
                <a16:creationId xmlns:a16="http://schemas.microsoft.com/office/drawing/2014/main" id="{13F21EDC-49D7-49B8-AFBB-CA316942227D}"/>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9B4B8A55-72D5-4A17-BE9C-E0E922A045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94BF7A2E-C113-4151-8A70-DD542504F2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0E8EC5E-798F-4771-9F8F-768C29091674}"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95235" name="Rectangle 2">
            <a:extLst>
              <a:ext uri="{FF2B5EF4-FFF2-40B4-BE49-F238E27FC236}">
                <a16:creationId xmlns:a16="http://schemas.microsoft.com/office/drawing/2014/main" id="{D89F42FF-FDC6-4077-8DE3-DA3E54B272EF}"/>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9980F24-74A2-449B-B3D5-15EF1816B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2B48C098-1923-4FC0-992E-CF56425D10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97EB4FF-6523-4A9C-A910-365760BF1063}"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96259" name="Rectangle 2">
            <a:extLst>
              <a:ext uri="{FF2B5EF4-FFF2-40B4-BE49-F238E27FC236}">
                <a16:creationId xmlns:a16="http://schemas.microsoft.com/office/drawing/2014/main" id="{D2158FD5-182C-47A3-91E3-A81E848D167C}"/>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329209E3-F467-4414-B309-9C2FA83A13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4BC483F-6CF0-4B18-A24D-4F42C86C32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043DE7D-F163-4BD3-A95F-D96BC6FC52C4}"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0960380F-39C7-4BE5-A69B-B8D61F6AFC54}"/>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50436F88-541D-4BA4-9CF7-1CA7E037F4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150B2ACE-20EE-4584-A4E4-3B6993A016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3A9EEE3-2AB1-408C-84E0-EB2C4918DB8A}"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98307" name="Rectangle 2">
            <a:extLst>
              <a:ext uri="{FF2B5EF4-FFF2-40B4-BE49-F238E27FC236}">
                <a16:creationId xmlns:a16="http://schemas.microsoft.com/office/drawing/2014/main" id="{5667A620-CBBD-4FF2-A631-FAFA317AC872}"/>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50ADD47F-7A84-4960-B552-593CE050C6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D37E1C0-4D7E-4268-AB5F-C0FB92DE95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3A170DA-A406-4DBE-A01E-063B94CAA2CC}"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BFE42913-1F08-4B13-97F3-2168D478BEB8}"/>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512A997F-AB59-4F19-AFB2-E5BDFB0293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D0A1F78E-6BE7-4E26-92ED-B845A95BC0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C29A04-E8CD-4CC1-840F-364D88929AB3}" type="slidenum">
              <a:rPr lang="en-US" altLang="en-US">
                <a:latin typeface="Times New Roman" panose="02020603050405020304" pitchFamily="18" charset="0"/>
              </a:rPr>
              <a:pPr/>
              <a:t>4</a:t>
            </a:fld>
            <a:endParaRPr lang="en-US" altLang="en-US" dirty="0">
              <a:latin typeface="Times New Roman" panose="02020603050405020304" pitchFamily="18" charset="0"/>
            </a:endParaRPr>
          </a:p>
        </p:txBody>
      </p:sp>
      <p:sp>
        <p:nvSpPr>
          <p:cNvPr id="63491" name="Rectangle 2">
            <a:extLst>
              <a:ext uri="{FF2B5EF4-FFF2-40B4-BE49-F238E27FC236}">
                <a16:creationId xmlns:a16="http://schemas.microsoft.com/office/drawing/2014/main" id="{EFB4313B-8C84-4B2A-9729-C772AAEB19A5}"/>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EEA95E0A-2893-46F4-891C-17738636F1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F68B171C-1296-4089-9BE0-BA10100675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F02E51-92F3-45DD-95C1-E1B0934CD802}"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100355" name="Rectangle 2">
            <a:extLst>
              <a:ext uri="{FF2B5EF4-FFF2-40B4-BE49-F238E27FC236}">
                <a16:creationId xmlns:a16="http://schemas.microsoft.com/office/drawing/2014/main" id="{7E2BB605-7048-47D7-897D-560CA0AEAAF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E79B244-5490-4C60-A369-52BF5CF1DE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0F42CE85-75E6-4BE6-B502-EC478CE4D1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D9DBA22-F74A-434C-AEA5-FC8ECB06296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3C3EF369-F49F-43FA-AABF-9DF0AC887C7E}"/>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CCCE76F2-BB92-453E-9E72-C24556544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1A71FB4A-76E4-4C2B-9639-AE6A709CA1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1BF97C-FFC3-489A-B718-7208DE60EDF9}"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102403" name="Rectangle 2">
            <a:extLst>
              <a:ext uri="{FF2B5EF4-FFF2-40B4-BE49-F238E27FC236}">
                <a16:creationId xmlns:a16="http://schemas.microsoft.com/office/drawing/2014/main" id="{31AE09C6-856E-4D43-AE42-8BCCD4808585}"/>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60CB8715-6A7C-45DD-9DD7-D96189CD7E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FDA61CB4-17BC-4C0C-A148-00DD356D70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3A7F74F-59B9-4E99-B524-ACA6F482582A}"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B29245A8-A728-4694-B342-A9A7846CCEF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CB33AE2-F729-4553-8EEB-B86841D751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95E023D2-8344-4B98-8CD7-A1AA2065AF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70B062C-700F-451D-899A-73B36D2B027A}"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104451" name="Rectangle 2">
            <a:extLst>
              <a:ext uri="{FF2B5EF4-FFF2-40B4-BE49-F238E27FC236}">
                <a16:creationId xmlns:a16="http://schemas.microsoft.com/office/drawing/2014/main" id="{9BA512D5-D24E-4BFA-A573-EEA41B236585}"/>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48E7BF52-295D-4906-9A3F-D105548520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46944C73-F98C-48BB-B6AE-435AE2D00BD5}"/>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37DC72A8-1C15-4E1A-8B6D-7327B5A735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F72D4B-0F78-4937-839D-48D2D5BB711D}"/>
              </a:ext>
            </a:extLst>
          </p:cNvPr>
          <p:cNvSpPr>
            <a:spLocks noGrp="1" noRot="1" noChangeAspect="1" noChangeArrowheads="1" noTextEdit="1"/>
          </p:cNvSpPr>
          <p:nvPr>
            <p:ph type="sldImg"/>
          </p:nvPr>
        </p:nvSpPr>
        <p:spPr>
          <a:ln/>
        </p:spPr>
      </p:sp>
      <p:sp>
        <p:nvSpPr>
          <p:cNvPr id="106499" name="Rectangle 3">
            <a:extLst>
              <a:ext uri="{FF2B5EF4-FFF2-40B4-BE49-F238E27FC236}">
                <a16:creationId xmlns:a16="http://schemas.microsoft.com/office/drawing/2014/main" id="{9F1FF0C6-BD0D-44EC-A10D-7525E712F9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CFB4722-D9CD-48AE-BCFE-91730C2B76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28F805-9B34-4F76-91A3-3CB3F986C787}"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7523" name="Rectangle 2">
            <a:extLst>
              <a:ext uri="{FF2B5EF4-FFF2-40B4-BE49-F238E27FC236}">
                <a16:creationId xmlns:a16="http://schemas.microsoft.com/office/drawing/2014/main" id="{02606F53-5EF4-4763-A3E6-A73033F5541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869CA435-09A2-4810-81CF-464B1945CE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9C62F23D-2BDF-4C9A-A688-C96464E8B9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F08379-5DF2-4CB6-9C37-DA00E64B48CB}"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108547" name="Rectangle 2">
            <a:extLst>
              <a:ext uri="{FF2B5EF4-FFF2-40B4-BE49-F238E27FC236}">
                <a16:creationId xmlns:a16="http://schemas.microsoft.com/office/drawing/2014/main" id="{44138724-9CB5-44F8-9BE7-74780F05AC32}"/>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E3B38738-EFC9-40CB-98B7-B9CE3082D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06E5EC70-E2EA-4312-B431-1C7042553E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D07B114-DEC3-43B8-AAB8-BC82C3E5A671}"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9571" name="Rectangle 2">
            <a:extLst>
              <a:ext uri="{FF2B5EF4-FFF2-40B4-BE49-F238E27FC236}">
                <a16:creationId xmlns:a16="http://schemas.microsoft.com/office/drawing/2014/main" id="{A9B5D4D2-5D45-4659-B0CB-516DFBF9AFCF}"/>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DA62AF59-B372-4DB1-B708-315C2C684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3D434D67-3C08-424F-88C4-13496ECC3E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A6B6B-001A-43F6-AC76-3AA884D22944}" type="slidenum">
              <a:rPr lang="en-US" altLang="en-US">
                <a:latin typeface="Times New Roman" panose="02020603050405020304" pitchFamily="18" charset="0"/>
              </a:rPr>
              <a:pPr/>
              <a:t>5</a:t>
            </a:fld>
            <a:endParaRPr lang="en-US" altLang="en-US" dirty="0">
              <a:latin typeface="Times New Roman" panose="02020603050405020304" pitchFamily="18" charset="0"/>
            </a:endParaRPr>
          </a:p>
        </p:txBody>
      </p:sp>
      <p:sp>
        <p:nvSpPr>
          <p:cNvPr id="64515" name="Rectangle 2">
            <a:extLst>
              <a:ext uri="{FF2B5EF4-FFF2-40B4-BE49-F238E27FC236}">
                <a16:creationId xmlns:a16="http://schemas.microsoft.com/office/drawing/2014/main" id="{3DFE8575-8BAC-4882-8BFE-23FA80702C33}"/>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5D40898A-7408-4A25-9286-65F417C1DC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9BB47F82-AAF4-45EC-998C-53197FFF3B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3ACC9D-19AB-4628-B71A-F9E870FDB03B}"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10595" name="Rectangle 2">
            <a:extLst>
              <a:ext uri="{FF2B5EF4-FFF2-40B4-BE49-F238E27FC236}">
                <a16:creationId xmlns:a16="http://schemas.microsoft.com/office/drawing/2014/main" id="{CF3F76F3-8F9B-4B2F-8E2D-5E30EC376120}"/>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ABE5A99-D6DB-4436-9855-244EE01D92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FC3542A7-83EC-421D-898C-60F5A5B87A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6E0902-AA7C-40C5-8AF0-D0B76B197CA5}"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111619" name="Rectangle 2">
            <a:extLst>
              <a:ext uri="{FF2B5EF4-FFF2-40B4-BE49-F238E27FC236}">
                <a16:creationId xmlns:a16="http://schemas.microsoft.com/office/drawing/2014/main" id="{54486B78-A2C7-4FDE-BB9C-3CD06112D0D0}"/>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DB838D7C-936A-43F2-845F-1526CB0AD4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F407EB7B-1A9E-4FC9-9DC0-BA75048DA5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9FD318-D0D4-4DD0-8F18-06EAC411AC24}" type="slidenum">
              <a:rPr lang="en-US" altLang="en-US">
                <a:latin typeface="Times New Roman" panose="02020603050405020304" pitchFamily="18" charset="0"/>
              </a:rPr>
              <a:pPr/>
              <a:t>6</a:t>
            </a:fld>
            <a:endParaRPr lang="en-US" altLang="en-US" dirty="0">
              <a:latin typeface="Times New Roman" panose="02020603050405020304" pitchFamily="18" charset="0"/>
            </a:endParaRPr>
          </a:p>
        </p:txBody>
      </p:sp>
      <p:sp>
        <p:nvSpPr>
          <p:cNvPr id="65539" name="Rectangle 2">
            <a:extLst>
              <a:ext uri="{FF2B5EF4-FFF2-40B4-BE49-F238E27FC236}">
                <a16:creationId xmlns:a16="http://schemas.microsoft.com/office/drawing/2014/main" id="{02106909-40D0-4E60-993B-D8B16A9580F0}"/>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096A45F-6E51-4804-A3A3-DB40D732E5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4F1E13A-3E33-477F-B369-DDD839456193}"/>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0055F179-76C7-4D46-BF82-2A2CAF3302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31EC3675-BB23-4426-B80A-704E99FF59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4D6C63-0CF9-4147-866F-1616358D3DBA}" type="slidenum">
              <a:rPr lang="en-US" altLang="en-US">
                <a:latin typeface="Times New Roman" panose="02020603050405020304" pitchFamily="18" charset="0"/>
              </a:rPr>
              <a:pPr/>
              <a:t>8</a:t>
            </a:fld>
            <a:endParaRPr lang="en-US" altLang="en-US" dirty="0">
              <a:latin typeface="Times New Roman" panose="02020603050405020304" pitchFamily="18" charset="0"/>
            </a:endParaRPr>
          </a:p>
        </p:txBody>
      </p:sp>
      <p:sp>
        <p:nvSpPr>
          <p:cNvPr id="67587" name="Rectangle 2">
            <a:extLst>
              <a:ext uri="{FF2B5EF4-FFF2-40B4-BE49-F238E27FC236}">
                <a16:creationId xmlns:a16="http://schemas.microsoft.com/office/drawing/2014/main" id="{7C92765E-9393-42B7-848B-68941E76B7FA}"/>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F87AB68-E379-414B-ADCA-7128C72B90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2100C5E6-B305-4997-9123-2EC5CA4536C7}"/>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DDBBA8A4-EEF0-4507-9799-E6075014BA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43799A48-9DBE-43EC-AB6C-475E12CAF9F6}"/>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7744CAF-3259-494E-B28F-3DAD01093EDF}"/>
                </a:ext>
              </a:extLst>
            </p:cNvPr>
            <p:cNvSpPr>
              <a:spLocks noChangeArrowheads="1"/>
            </p:cNvSpPr>
            <p:nvPr/>
          </p:nvSpPr>
          <p:spPr bwMode="auto">
            <a:xfrm>
              <a:off x="125" y="1865"/>
              <a:ext cx="1808" cy="127"/>
            </a:xfrm>
            <a:prstGeom prst="rect">
              <a:avLst/>
            </a:prstGeom>
            <a:solidFill>
              <a:srgbClr val="336699"/>
            </a:solidFill>
            <a:ln w="9525">
              <a:noFill/>
              <a:miter lim="800000"/>
              <a:headEnd/>
              <a:tailEnd/>
            </a:ln>
          </p:spPr>
          <p:txBody>
            <a:bodyPr wrap="none" anchor="ctr"/>
            <a:lstStyle/>
            <a:p>
              <a:pPr>
                <a:defRPr/>
              </a:pPr>
              <a:endParaRPr lang="en-US"/>
            </a:p>
          </p:txBody>
        </p:sp>
        <p:sp>
          <p:nvSpPr>
            <p:cNvPr id="5" name="Rectangle 5">
              <a:extLst>
                <a:ext uri="{FF2B5EF4-FFF2-40B4-BE49-F238E27FC236}">
                  <a16:creationId xmlns:a16="http://schemas.microsoft.com/office/drawing/2014/main" id="{3116BEF2-1B95-4876-B14B-E2C6F767D47A}"/>
                </a:ext>
              </a:extLst>
            </p:cNvPr>
            <p:cNvSpPr>
              <a:spLocks noChangeArrowheads="1"/>
            </p:cNvSpPr>
            <p:nvPr/>
          </p:nvSpPr>
          <p:spPr bwMode="auto">
            <a:xfrm>
              <a:off x="1933" y="1865"/>
              <a:ext cx="1808" cy="127"/>
            </a:xfrm>
            <a:prstGeom prst="rect">
              <a:avLst/>
            </a:prstGeom>
            <a:solidFill>
              <a:srgbClr val="99CCFF"/>
            </a:solidFill>
            <a:ln w="9525">
              <a:noFill/>
              <a:miter lim="800000"/>
              <a:headEnd/>
              <a:tailEnd/>
            </a:ln>
          </p:spPr>
          <p:txBody>
            <a:bodyPr wrap="none" anchor="ctr"/>
            <a:lstStyle/>
            <a:p>
              <a:pPr>
                <a:defRPr/>
              </a:pPr>
              <a:endParaRPr lang="en-US"/>
            </a:p>
          </p:txBody>
        </p:sp>
        <p:sp>
          <p:nvSpPr>
            <p:cNvPr id="6" name="Rectangle 6">
              <a:extLst>
                <a:ext uri="{FF2B5EF4-FFF2-40B4-BE49-F238E27FC236}">
                  <a16:creationId xmlns:a16="http://schemas.microsoft.com/office/drawing/2014/main" id="{CC3BF9CF-701F-424E-97E8-8484F7D8E847}"/>
                </a:ext>
              </a:extLst>
            </p:cNvPr>
            <p:cNvSpPr>
              <a:spLocks noChangeArrowheads="1"/>
            </p:cNvSpPr>
            <p:nvPr/>
          </p:nvSpPr>
          <p:spPr bwMode="auto">
            <a:xfrm>
              <a:off x="3741" y="1865"/>
              <a:ext cx="1808" cy="127"/>
            </a:xfrm>
            <a:prstGeom prst="rect">
              <a:avLst/>
            </a:prstGeom>
            <a:solidFill>
              <a:srgbClr val="336699"/>
            </a:solidFill>
            <a:ln w="9525">
              <a:noFill/>
              <a:miter lim="800000"/>
              <a:headEnd/>
              <a:tailEnd/>
            </a:ln>
          </p:spPr>
          <p:txBody>
            <a:bodyPr wrap="none" anchor="ctr"/>
            <a:lstStyle/>
            <a:p>
              <a:pPr>
                <a:defRPr/>
              </a:pPr>
              <a:endParaRPr lang="en-US"/>
            </a:p>
          </p:txBody>
        </p:sp>
      </p:grpSp>
      <p:sp>
        <p:nvSpPr>
          <p:cNvPr id="7" name="Text Box 7">
            <a:extLst>
              <a:ext uri="{FF2B5EF4-FFF2-40B4-BE49-F238E27FC236}">
                <a16:creationId xmlns:a16="http://schemas.microsoft.com/office/drawing/2014/main" id="{511131A4-D027-49DE-BE20-B10B6082BC79}"/>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A5378881-3984-40E2-BA81-A761813A67FC}"/>
              </a:ext>
            </a:extLst>
          </p:cNvPr>
          <p:cNvSpPr txBox="1">
            <a:spLocks noChangeArrowheads="1"/>
          </p:cNvSpPr>
          <p:nvPr/>
        </p:nvSpPr>
        <p:spPr bwMode="auto">
          <a:xfrm>
            <a:off x="26988" y="6613525"/>
            <a:ext cx="2730500" cy="246063"/>
          </a:xfrm>
          <a:prstGeom prst="rect">
            <a:avLst/>
          </a:prstGeom>
          <a:noFill/>
          <a:ln w="9525">
            <a:noFill/>
            <a:miter lim="800000"/>
            <a:headEnd/>
            <a:tailEnd/>
          </a:ln>
          <a:effectLst/>
        </p:spPr>
        <p:txBody>
          <a:bodyPr wrap="none">
            <a:spAutoFit/>
          </a:bodyPr>
          <a:lstStyle/>
          <a:p>
            <a:pPr>
              <a:spcBef>
                <a:spcPct val="50000"/>
              </a:spcBef>
              <a:defRPr/>
            </a:pPr>
            <a:r>
              <a:rPr lang="en-US" sz="1000" b="1" dirty="0">
                <a:solidFill>
                  <a:srgbClr val="336699"/>
                </a:solidFill>
                <a:latin typeface="Helvetica" pitchFamily="-84" charset="0"/>
              </a:rPr>
              <a:t>Operating System Concepts – 10</a:t>
            </a:r>
            <a:r>
              <a:rPr lang="en-US" sz="1000" b="1" baseline="30000" dirty="0">
                <a:solidFill>
                  <a:srgbClr val="336699"/>
                </a:solidFill>
                <a:latin typeface="Helvetica" pitchFamily="-84" charset="0"/>
              </a:rPr>
              <a:t>th</a:t>
            </a:r>
            <a:r>
              <a:rPr 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E291369B-AF1F-41A6-9B32-BE467782A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8BB990BF-FBD1-4521-BD43-E4946A87C41C}"/>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p>
            <a:pPr>
              <a:defRPr/>
            </a:pPr>
            <a:endParaRPr 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3347827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9819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909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150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95692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4895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7867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1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49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8254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23833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B9F13789-3F81-4A83-8488-055CA38994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55A144A8-41A6-4D88-A0B7-278027324813}"/>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E74278D-5835-4ED2-99CF-F2A6E2609955}"/>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55712B2B-0F81-40C3-8F97-5E54530F3CD8}"/>
              </a:ext>
            </a:extLst>
          </p:cNvPr>
          <p:cNvSpPr>
            <a:spLocks noChangeArrowheads="1"/>
          </p:cNvSpPr>
          <p:nvPr/>
        </p:nvSpPr>
        <p:spPr bwMode="auto">
          <a:xfrm>
            <a:off x="0" y="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C8E10F57-1F30-4DE6-8AB7-8A7DC88C2380}"/>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AE51B355-7413-4A85-A594-B4791B5DBBBA}"/>
              </a:ext>
            </a:extLst>
          </p:cNvPr>
          <p:cNvSpPr>
            <a:spLocks noChangeArrowheads="1"/>
          </p:cNvSpPr>
          <p:nvPr/>
        </p:nvSpPr>
        <p:spPr bwMode="auto">
          <a:xfrm>
            <a:off x="0" y="2286000"/>
            <a:ext cx="2286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54F1ADF8-8859-4323-96AA-62470247FFE1}"/>
              </a:ext>
            </a:extLst>
          </p:cNvPr>
          <p:cNvSpPr>
            <a:spLocks noChangeArrowheads="1"/>
          </p:cNvSpPr>
          <p:nvPr/>
        </p:nvSpPr>
        <p:spPr bwMode="auto">
          <a:xfrm>
            <a:off x="0" y="457200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51561" name="Text Box 9">
            <a:extLst>
              <a:ext uri="{FF2B5EF4-FFF2-40B4-BE49-F238E27FC236}">
                <a16:creationId xmlns:a16="http://schemas.microsoft.com/office/drawing/2014/main" id="{85FF1136-2015-42C2-AF4F-74E95FA636A4}"/>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2.</a:t>
            </a:r>
            <a:fld id="{3C0ED8BD-4B08-445B-8509-87E7C593C69A}"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51562" name="Text Box 10">
            <a:extLst>
              <a:ext uri="{FF2B5EF4-FFF2-40B4-BE49-F238E27FC236}">
                <a16:creationId xmlns:a16="http://schemas.microsoft.com/office/drawing/2014/main" id="{D43DB433-7335-4724-97C4-729D770CD116}"/>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51563" name="Text Box 11">
            <a:extLst>
              <a:ext uri="{FF2B5EF4-FFF2-40B4-BE49-F238E27FC236}">
                <a16:creationId xmlns:a16="http://schemas.microsoft.com/office/drawing/2014/main" id="{9C7EB99E-3800-46F6-A348-605252560C6A}"/>
              </a:ext>
            </a:extLst>
          </p:cNvPr>
          <p:cNvSpPr txBox="1">
            <a:spLocks noChangeArrowheads="1"/>
          </p:cNvSpPr>
          <p:nvPr/>
        </p:nvSpPr>
        <p:spPr bwMode="auto">
          <a:xfrm>
            <a:off x="185738" y="6621463"/>
            <a:ext cx="2730500" cy="246062"/>
          </a:xfrm>
          <a:prstGeom prst="rect">
            <a:avLst/>
          </a:prstGeom>
          <a:noFill/>
          <a:ln w="9525">
            <a:noFill/>
            <a:miter lim="800000"/>
            <a:headEnd/>
            <a:tailEnd/>
          </a:ln>
          <a:effectLst/>
        </p:spPr>
        <p:txBody>
          <a:bodyPr wrap="none">
            <a:spAutoFit/>
          </a:body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945D79B-8A8E-4794-ADD1-F6C5E6EFD6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7"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4D1DA126-7362-45EF-8991-CD8F93CF195F}"/>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a:t>
            </a:r>
            <a:r>
              <a:rPr lang="en-US" altLang="en-US" dirty="0">
                <a:highlight>
                  <a:srgbClr val="FF00FF"/>
                </a:highlight>
              </a:rPr>
              <a:t>Structures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12EDA242-E501-46DB-8B40-880CC0363410}"/>
              </a:ext>
            </a:extLst>
          </p:cNvPr>
          <p:cNvSpPr>
            <a:spLocks noGrp="1" noChangeArrowheads="1"/>
          </p:cNvSpPr>
          <p:nvPr>
            <p:ph type="title"/>
          </p:nvPr>
        </p:nvSpPr>
        <p:spPr>
          <a:xfrm>
            <a:off x="1036638" y="168275"/>
            <a:ext cx="8229600" cy="576263"/>
          </a:xfrm>
        </p:spPr>
        <p:txBody>
          <a:bodyPr/>
          <a:lstStyle/>
          <a:p>
            <a:pPr eaLnBrk="1" hangingPunct="1"/>
            <a:r>
              <a:rPr lang="en-US" altLang="en-US" sz="3000" dirty="0"/>
              <a:t>User Operating System Interface - GUI</a:t>
            </a:r>
          </a:p>
        </p:txBody>
      </p:sp>
      <p:sp>
        <p:nvSpPr>
          <p:cNvPr id="12291" name="Rectangle 3">
            <a:extLst>
              <a:ext uri="{FF2B5EF4-FFF2-40B4-BE49-F238E27FC236}">
                <a16:creationId xmlns:a16="http://schemas.microsoft.com/office/drawing/2014/main" id="{2E3D567E-BBC1-48EE-BE04-8E0EB75DC05A}"/>
              </a:ext>
            </a:extLst>
          </p:cNvPr>
          <p:cNvSpPr>
            <a:spLocks noGrp="1" noChangeArrowheads="1"/>
          </p:cNvSpPr>
          <p:nvPr>
            <p:ph type="body" idx="1"/>
          </p:nvPr>
        </p:nvSpPr>
        <p:spPr>
          <a:xfrm>
            <a:off x="429491" y="914401"/>
            <a:ext cx="8478981" cy="5569526"/>
          </a:xfrm>
        </p:spPr>
        <p:txBody>
          <a:bodyPr/>
          <a:lstStyle/>
          <a:p>
            <a:pPr>
              <a:buFont typeface="Wingdings" panose="05000000000000000000" pitchFamily="2" charset="2"/>
              <a:buChar char="q"/>
            </a:pPr>
            <a:r>
              <a:rPr lang="en-US" altLang="en-US" sz="2000" dirty="0"/>
              <a:t>User-friendly </a:t>
            </a:r>
            <a:r>
              <a:rPr lang="en-US" altLang="en-US" sz="2000" b="1" u="sng" dirty="0">
                <a:highlight>
                  <a:srgbClr val="00FFFF"/>
                </a:highlight>
              </a:rPr>
              <a:t>desktop metaphor</a:t>
            </a:r>
            <a:r>
              <a:rPr lang="en-US" altLang="en-US" sz="2000" dirty="0"/>
              <a:t> interface:</a:t>
            </a:r>
          </a:p>
          <a:p>
            <a:pPr marL="539750" lvl="1" indent="-179388" algn="just">
              <a:buFont typeface="Wingdings" panose="05000000000000000000" pitchFamily="2" charset="2"/>
              <a:buChar char="§"/>
            </a:pPr>
            <a:r>
              <a:rPr lang="en-US" altLang="en-US" sz="2000" dirty="0"/>
              <a:t>Usually </a:t>
            </a:r>
            <a:r>
              <a:rPr lang="en-US" altLang="en-US" sz="2000" b="1" u="sng" dirty="0">
                <a:highlight>
                  <a:srgbClr val="00FFFF"/>
                </a:highlight>
              </a:rPr>
              <a:t>mouse</a:t>
            </a:r>
            <a:r>
              <a:rPr lang="en-US" altLang="en-US" sz="2000" dirty="0"/>
              <a:t>, </a:t>
            </a:r>
            <a:r>
              <a:rPr lang="en-US" altLang="en-US" sz="2000" b="1" u="sng" dirty="0">
                <a:highlight>
                  <a:srgbClr val="00FFFF"/>
                </a:highlight>
              </a:rPr>
              <a:t>keyboard</a:t>
            </a:r>
            <a:r>
              <a:rPr lang="en-US" altLang="en-US" sz="2000" dirty="0"/>
              <a:t>, and </a:t>
            </a:r>
            <a:r>
              <a:rPr lang="en-US" altLang="en-US" sz="2000" b="1" u="sng" dirty="0">
                <a:highlight>
                  <a:srgbClr val="00FFFF"/>
                </a:highlight>
              </a:rPr>
              <a:t>monitor</a:t>
            </a:r>
            <a:r>
              <a:rPr lang="en-US" altLang="en-US" sz="2000" dirty="0"/>
              <a:t>.</a:t>
            </a:r>
          </a:p>
          <a:p>
            <a:pPr marL="539750" lvl="1" indent="-179388" algn="just">
              <a:buFont typeface="Wingdings" panose="05000000000000000000" pitchFamily="2" charset="2"/>
              <a:buChar char="§"/>
            </a:pPr>
            <a:r>
              <a:rPr lang="en-US" altLang="en-US" sz="2000" b="1" dirty="0">
                <a:solidFill>
                  <a:srgbClr val="3366FF"/>
                </a:solidFill>
              </a:rPr>
              <a:t>Icons</a:t>
            </a:r>
            <a:r>
              <a:rPr lang="en-US" altLang="en-US" sz="2000" dirty="0"/>
              <a:t> represent </a:t>
            </a:r>
            <a:r>
              <a:rPr lang="en-US" altLang="en-US" sz="2000" b="1" u="sng" dirty="0">
                <a:highlight>
                  <a:srgbClr val="00FFFF"/>
                </a:highlight>
              </a:rPr>
              <a:t>files</a:t>
            </a:r>
            <a:r>
              <a:rPr lang="en-US" altLang="en-US" sz="2000" dirty="0"/>
              <a:t>, </a:t>
            </a:r>
            <a:r>
              <a:rPr lang="en-US" altLang="en-US" sz="2000" b="1" u="sng" dirty="0">
                <a:highlight>
                  <a:srgbClr val="00FFFF"/>
                </a:highlight>
              </a:rPr>
              <a:t>programs</a:t>
            </a:r>
            <a:r>
              <a:rPr lang="en-US" altLang="en-US" sz="2000" dirty="0"/>
              <a:t>, </a:t>
            </a:r>
            <a:r>
              <a:rPr lang="en-US" altLang="en-US" sz="2000" b="1" u="sng" dirty="0">
                <a:highlight>
                  <a:srgbClr val="00FFFF"/>
                </a:highlight>
              </a:rPr>
              <a:t>actions</a:t>
            </a:r>
            <a:r>
              <a:rPr lang="en-US" altLang="en-US" sz="2000" dirty="0"/>
              <a:t>, </a:t>
            </a:r>
            <a:r>
              <a:rPr lang="en-US" altLang="en-US" sz="2000" dirty="0" err="1"/>
              <a:t>etc</a:t>
            </a:r>
            <a:endParaRPr lang="en-US" altLang="en-US" sz="2000" dirty="0"/>
          </a:p>
          <a:p>
            <a:pPr marL="539750" lvl="1" indent="-179388" algn="just">
              <a:buFont typeface="Wingdings" panose="05000000000000000000" pitchFamily="2" charset="2"/>
              <a:buChar char="§"/>
            </a:pPr>
            <a:r>
              <a:rPr lang="en-US" altLang="en-US" sz="2000" dirty="0"/>
              <a:t>Various mouse buttons over objects in the interface cause various actions (provide information, options, execute function, open </a:t>
            </a:r>
            <a:r>
              <a:rPr lang="en-US" altLang="en-US" sz="2000" b="1" dirty="0">
                <a:solidFill>
                  <a:srgbClr val="3366FF"/>
                </a:solidFill>
              </a:rPr>
              <a:t>directory</a:t>
            </a:r>
            <a:r>
              <a:rPr lang="en-US" altLang="en-US" sz="2000" dirty="0"/>
              <a:t> (known as a </a:t>
            </a:r>
            <a:r>
              <a:rPr lang="en-US" altLang="en-US" sz="2000" b="1" dirty="0">
                <a:solidFill>
                  <a:srgbClr val="3366FF"/>
                </a:solidFill>
              </a:rPr>
              <a:t>folder</a:t>
            </a:r>
            <a:r>
              <a:rPr lang="en-US" altLang="en-US" sz="2000" dirty="0"/>
              <a:t>).</a:t>
            </a:r>
          </a:p>
          <a:p>
            <a:pPr marL="539750" lvl="1" indent="-179388" algn="just">
              <a:buFont typeface="Wingdings" panose="05000000000000000000" pitchFamily="2" charset="2"/>
              <a:buChar char="§"/>
            </a:pPr>
            <a:r>
              <a:rPr lang="en-US" altLang="en-US" sz="2000" dirty="0"/>
              <a:t>Invented at Xerox PARC.</a:t>
            </a:r>
          </a:p>
          <a:p>
            <a:pPr>
              <a:buFont typeface="Wingdings" panose="05000000000000000000" pitchFamily="2" charset="2"/>
              <a:buChar char="q"/>
            </a:pPr>
            <a:r>
              <a:rPr lang="en-US" altLang="en-US" sz="2000" dirty="0"/>
              <a:t>Many systems now include both CLI and GUI interfaces:</a:t>
            </a:r>
          </a:p>
          <a:p>
            <a:pPr marL="539750" lvl="1" indent="-179388" algn="just">
              <a:buFont typeface="Wingdings" panose="05000000000000000000" pitchFamily="2" charset="2"/>
              <a:buChar char="§"/>
            </a:pPr>
            <a:r>
              <a:rPr lang="en-US" altLang="en-US" sz="2000" dirty="0"/>
              <a:t>Microsoft Windows is GUI with CLI </a:t>
            </a:r>
            <a:r>
              <a:rPr lang="ja-JP" altLang="en-US" sz="2000" dirty="0"/>
              <a:t>“</a:t>
            </a:r>
            <a:r>
              <a:rPr lang="en-US" altLang="ja-JP" sz="2000" dirty="0"/>
              <a:t>command</a:t>
            </a:r>
            <a:r>
              <a:rPr lang="ja-JP" altLang="en-US" sz="2000" dirty="0"/>
              <a:t>”</a:t>
            </a:r>
            <a:r>
              <a:rPr lang="en-US" altLang="ja-JP" sz="2000" dirty="0"/>
              <a:t> shell.</a:t>
            </a:r>
          </a:p>
          <a:p>
            <a:pPr marL="539750" lvl="1" indent="-179388" algn="just">
              <a:buFont typeface="Wingdings" panose="05000000000000000000" pitchFamily="2" charset="2"/>
              <a:buChar char="§"/>
            </a:pPr>
            <a:r>
              <a:rPr lang="en-US" altLang="en-US" sz="2000" dirty="0"/>
              <a:t>Apple Mac OS X is </a:t>
            </a:r>
            <a:r>
              <a:rPr lang="ja-JP" altLang="en-US" sz="2000" dirty="0"/>
              <a:t>“</a:t>
            </a:r>
            <a:r>
              <a:rPr lang="en-US" altLang="ja-JP" sz="2000" dirty="0"/>
              <a:t>Aqua</a:t>
            </a:r>
            <a:r>
              <a:rPr lang="ja-JP" altLang="en-US" sz="2000" dirty="0"/>
              <a:t>”</a:t>
            </a:r>
            <a:r>
              <a:rPr lang="en-US" altLang="ja-JP" sz="2000" dirty="0"/>
              <a:t> GUI interface with UNIX kernel underneath and shells available.</a:t>
            </a:r>
          </a:p>
          <a:p>
            <a:pPr marL="539750" lvl="1" indent="-179388" algn="just">
              <a:buFont typeface="Wingdings" panose="05000000000000000000" pitchFamily="2" charset="2"/>
              <a:buChar char="§"/>
            </a:pPr>
            <a:r>
              <a:rPr lang="en-US" altLang="en-US" sz="2000" dirty="0"/>
              <a:t>Unix and Linux have CLI with optional GUI interfaces (CDE, KDE, GNOME).</a:t>
            </a:r>
          </a:p>
          <a:p>
            <a:pPr lvl="1"/>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3FCFA0B-D21F-482E-A15D-F7905BA98B65}"/>
              </a:ext>
            </a:extLst>
          </p:cNvPr>
          <p:cNvSpPr>
            <a:spLocks noGrp="1" noChangeArrowheads="1"/>
          </p:cNvSpPr>
          <p:nvPr>
            <p:ph type="title"/>
          </p:nvPr>
        </p:nvSpPr>
        <p:spPr>
          <a:xfrm>
            <a:off x="822325" y="182563"/>
            <a:ext cx="8229600" cy="576262"/>
          </a:xfrm>
        </p:spPr>
        <p:txBody>
          <a:bodyPr/>
          <a:lstStyle/>
          <a:p>
            <a:pPr eaLnBrk="1" hangingPunct="1"/>
            <a:r>
              <a:rPr lang="en-US" altLang="en-US" sz="3000"/>
              <a:t>Touchscreen Interfaces</a:t>
            </a:r>
          </a:p>
        </p:txBody>
      </p:sp>
      <p:sp>
        <p:nvSpPr>
          <p:cNvPr id="11267" name="Rectangle 3">
            <a:extLst>
              <a:ext uri="{FF2B5EF4-FFF2-40B4-BE49-F238E27FC236}">
                <a16:creationId xmlns:a16="http://schemas.microsoft.com/office/drawing/2014/main" id="{EA9BD9CB-07D7-42FB-BF3B-279C463EEDEE}"/>
              </a:ext>
            </a:extLst>
          </p:cNvPr>
          <p:cNvSpPr>
            <a:spLocks noGrp="1" noChangeArrowheads="1"/>
          </p:cNvSpPr>
          <p:nvPr>
            <p:ph type="body" idx="1"/>
          </p:nvPr>
        </p:nvSpPr>
        <p:spPr>
          <a:xfrm>
            <a:off x="374073" y="1233488"/>
            <a:ext cx="4553527" cy="4530725"/>
          </a:xfrm>
        </p:spPr>
        <p:txBody>
          <a:bodyPr/>
          <a:lstStyle/>
          <a:p>
            <a:pPr algn="just">
              <a:buFont typeface="Wingdings" panose="05000000000000000000" pitchFamily="2" charset="2"/>
              <a:buChar char="q"/>
              <a:defRPr/>
            </a:pPr>
            <a:r>
              <a:rPr lang="en-US" sz="2000" u="sng" dirty="0">
                <a:highlight>
                  <a:srgbClr val="FF00FF"/>
                </a:highlight>
                <a:ea typeface="ＭＳ Ｐゴシック" charset="-128"/>
              </a:rPr>
              <a:t>Touchscreen devices require new interfaces</a:t>
            </a:r>
          </a:p>
          <a:p>
            <a:pPr marL="539750" lvl="1" indent="-179388" algn="just">
              <a:buFont typeface="Wingdings" panose="05000000000000000000" pitchFamily="2" charset="2"/>
              <a:buChar char="§"/>
              <a:defRPr/>
            </a:pPr>
            <a:r>
              <a:rPr lang="en-US" dirty="0">
                <a:ea typeface="ＭＳ Ｐゴシック" charset="-128"/>
              </a:rPr>
              <a:t>Mouse not possible or not desired</a:t>
            </a:r>
          </a:p>
          <a:p>
            <a:pPr marL="539750" lvl="1" indent="-179388" algn="just">
              <a:buFont typeface="Wingdings" panose="05000000000000000000" pitchFamily="2" charset="2"/>
              <a:buChar char="§"/>
              <a:defRPr/>
            </a:pPr>
            <a:r>
              <a:rPr lang="en-US" dirty="0">
                <a:ea typeface="ＭＳ Ｐゴシック" charset="-128"/>
              </a:rPr>
              <a:t>Actions and selection based on gestures(for example, pressing and swiping fingers across the screen).</a:t>
            </a:r>
          </a:p>
          <a:p>
            <a:pPr marL="539750" lvl="1" indent="-179388" algn="just">
              <a:buFont typeface="Wingdings" panose="05000000000000000000" pitchFamily="2" charset="2"/>
              <a:buChar char="§"/>
              <a:defRPr/>
            </a:pPr>
            <a:r>
              <a:rPr lang="en-US" dirty="0">
                <a:ea typeface="ＭＳ Ｐゴシック" charset="-128"/>
              </a:rPr>
              <a:t>Virtual keyboard for text entry</a:t>
            </a:r>
          </a:p>
          <a:p>
            <a:pPr algn="just">
              <a:buFont typeface="Wingdings" panose="05000000000000000000" pitchFamily="2" charset="2"/>
              <a:buChar char="q"/>
              <a:defRPr/>
            </a:pPr>
            <a:r>
              <a:rPr lang="en-US" sz="20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13316" name="Picture 3" descr="ipad.pdf">
            <a:extLst>
              <a:ext uri="{FF2B5EF4-FFF2-40B4-BE49-F238E27FC236}">
                <a16:creationId xmlns:a16="http://schemas.microsoft.com/office/drawing/2014/main" id="{5CC9E81A-1EB2-4F58-8B5E-1B9B01221E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5713" y="1343025"/>
            <a:ext cx="344170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91DC1483-5999-4F37-8E0C-0255532C543A}"/>
              </a:ext>
            </a:extLst>
          </p:cNvPr>
          <p:cNvSpPr>
            <a:spLocks noGrp="1"/>
          </p:cNvSpPr>
          <p:nvPr>
            <p:ph type="title"/>
          </p:nvPr>
        </p:nvSpPr>
        <p:spPr>
          <a:xfrm>
            <a:off x="457200" y="198438"/>
            <a:ext cx="8229600" cy="576262"/>
          </a:xfrm>
        </p:spPr>
        <p:txBody>
          <a:bodyPr/>
          <a:lstStyle/>
          <a:p>
            <a:pPr eaLnBrk="1" hangingPunct="1"/>
            <a:r>
              <a:rPr lang="en-US" altLang="en-US"/>
              <a:t>The Mac OS X GUI</a:t>
            </a:r>
          </a:p>
        </p:txBody>
      </p:sp>
      <p:pic>
        <p:nvPicPr>
          <p:cNvPr id="14339" name="Picture 4" descr="2">
            <a:extLst>
              <a:ext uri="{FF2B5EF4-FFF2-40B4-BE49-F238E27FC236}">
                <a16:creationId xmlns:a16="http://schemas.microsoft.com/office/drawing/2014/main" id="{7B7AA37C-B1D2-4502-9F65-8688CB220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00544"/>
            <a:ext cx="8382000" cy="575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AD3B26D-33A3-4272-B901-DD1842A11040}"/>
              </a:ext>
            </a:extLst>
          </p:cNvPr>
          <p:cNvSpPr>
            <a:spLocks noGrp="1" noChangeArrowheads="1"/>
          </p:cNvSpPr>
          <p:nvPr>
            <p:ph type="title"/>
          </p:nvPr>
        </p:nvSpPr>
        <p:spPr>
          <a:xfrm>
            <a:off x="457200" y="155575"/>
            <a:ext cx="8229600" cy="576263"/>
          </a:xfrm>
        </p:spPr>
        <p:txBody>
          <a:bodyPr/>
          <a:lstStyle/>
          <a:p>
            <a:pPr eaLnBrk="1" hangingPunct="1"/>
            <a:r>
              <a:rPr lang="en-US" altLang="en-US" dirty="0"/>
              <a:t>System Calls</a:t>
            </a:r>
          </a:p>
        </p:txBody>
      </p:sp>
      <p:sp>
        <p:nvSpPr>
          <p:cNvPr id="15363" name="Rectangle 3">
            <a:extLst>
              <a:ext uri="{FF2B5EF4-FFF2-40B4-BE49-F238E27FC236}">
                <a16:creationId xmlns:a16="http://schemas.microsoft.com/office/drawing/2014/main" id="{4BD05344-574B-4C8B-B359-CFFC2F69E537}"/>
              </a:ext>
            </a:extLst>
          </p:cNvPr>
          <p:cNvSpPr>
            <a:spLocks noGrp="1" noChangeArrowheads="1"/>
          </p:cNvSpPr>
          <p:nvPr>
            <p:ph type="body" idx="1"/>
          </p:nvPr>
        </p:nvSpPr>
        <p:spPr>
          <a:xfrm>
            <a:off x="457201" y="1106487"/>
            <a:ext cx="8340436" cy="4352203"/>
          </a:xfrm>
        </p:spPr>
        <p:txBody>
          <a:bodyPr/>
          <a:lstStyle/>
          <a:p>
            <a:pPr algn="just">
              <a:lnSpc>
                <a:spcPct val="90000"/>
              </a:lnSpc>
              <a:buFont typeface="Wingdings" panose="05000000000000000000" pitchFamily="2" charset="2"/>
              <a:buChar char="q"/>
            </a:pPr>
            <a:r>
              <a:rPr lang="en-US" altLang="en-US" sz="2400" b="1" u="sng" dirty="0">
                <a:solidFill>
                  <a:srgbClr val="C00000"/>
                </a:solidFill>
              </a:rPr>
              <a:t>Programming </a:t>
            </a:r>
            <a:r>
              <a:rPr lang="en-US" altLang="en-US" sz="2400" b="1" u="sng" dirty="0">
                <a:highlight>
                  <a:srgbClr val="FF0000"/>
                </a:highlight>
              </a:rPr>
              <a:t>interface</a:t>
            </a:r>
            <a:r>
              <a:rPr lang="en-US" altLang="en-US" sz="2400" b="1" u="sng" dirty="0">
                <a:solidFill>
                  <a:srgbClr val="C00000"/>
                </a:solidFill>
              </a:rPr>
              <a:t> to the services provided by the OS.</a:t>
            </a:r>
            <a:endParaRPr lang="en-US" altLang="en-US" sz="1000" b="1" u="sng" dirty="0">
              <a:solidFill>
                <a:srgbClr val="C00000"/>
              </a:solidFill>
            </a:endParaRPr>
          </a:p>
          <a:p>
            <a:pPr algn="just">
              <a:lnSpc>
                <a:spcPct val="90000"/>
              </a:lnSpc>
              <a:buFont typeface="Wingdings" panose="05000000000000000000" pitchFamily="2" charset="2"/>
              <a:buChar char="q"/>
            </a:pPr>
            <a:r>
              <a:rPr lang="en-US" altLang="en-US" sz="2400" dirty="0"/>
              <a:t>Typically written in a high-level language (C or C++).</a:t>
            </a:r>
            <a:endParaRPr lang="en-US" altLang="en-US" sz="1000" dirty="0"/>
          </a:p>
          <a:p>
            <a:pPr algn="just">
              <a:lnSpc>
                <a:spcPct val="90000"/>
              </a:lnSpc>
              <a:buFont typeface="Wingdings" panose="05000000000000000000" pitchFamily="2" charset="2"/>
              <a:buChar char="q"/>
            </a:pPr>
            <a:r>
              <a:rPr lang="en-US" altLang="en-US" sz="2400" b="1" u="sng" dirty="0">
                <a:solidFill>
                  <a:srgbClr val="C00000"/>
                </a:solidFill>
              </a:rPr>
              <a:t>Mostly</a:t>
            </a:r>
            <a:r>
              <a:rPr lang="en-US" altLang="en-US" sz="2400" dirty="0"/>
              <a:t> accessed by programs via a high-level </a:t>
            </a:r>
            <a:r>
              <a:rPr lang="en-US" altLang="en-US" sz="2400" b="1" dirty="0">
                <a:solidFill>
                  <a:srgbClr val="3366FF"/>
                </a:solidFill>
              </a:rPr>
              <a:t>Application Programming Interface </a:t>
            </a:r>
            <a:r>
              <a:rPr lang="en-US" altLang="en-US" sz="2400" b="1" dirty="0">
                <a:solidFill>
                  <a:srgbClr val="000000"/>
                </a:solidFill>
              </a:rPr>
              <a:t>(</a:t>
            </a:r>
            <a:r>
              <a:rPr lang="en-US" altLang="en-US" sz="2400" b="1" dirty="0">
                <a:solidFill>
                  <a:srgbClr val="3366FF"/>
                </a:solidFill>
              </a:rPr>
              <a:t>API</a:t>
            </a:r>
            <a:r>
              <a:rPr lang="en-US" altLang="en-US" sz="2400" b="1" dirty="0">
                <a:solidFill>
                  <a:srgbClr val="000000"/>
                </a:solidFill>
              </a:rPr>
              <a:t>)</a:t>
            </a:r>
            <a:r>
              <a:rPr lang="en-US" altLang="en-US" sz="2400" dirty="0">
                <a:solidFill>
                  <a:srgbClr val="3366FF"/>
                </a:solidFill>
              </a:rPr>
              <a:t> </a:t>
            </a:r>
            <a:r>
              <a:rPr lang="en-US" altLang="en-US" sz="2400" dirty="0"/>
              <a:t>rather than direct system call use.</a:t>
            </a:r>
            <a:endParaRPr lang="en-US" altLang="en-US" sz="1000" dirty="0"/>
          </a:p>
          <a:p>
            <a:pPr algn="just">
              <a:lnSpc>
                <a:spcPct val="90000"/>
              </a:lnSpc>
              <a:buFont typeface="Wingdings" panose="05000000000000000000" pitchFamily="2" charset="2"/>
              <a:buChar char="q"/>
            </a:pPr>
            <a:r>
              <a:rPr lang="en-US" altLang="en-US" sz="2400"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3A887BF1-0918-44C6-9346-33A239B2A577}"/>
              </a:ext>
            </a:extLst>
          </p:cNvPr>
          <p:cNvSpPr>
            <a:spLocks noChangeArrowheads="1"/>
          </p:cNvSpPr>
          <p:nvPr/>
        </p:nvSpPr>
        <p:spPr bwMode="auto">
          <a:xfrm>
            <a:off x="304800" y="5580696"/>
            <a:ext cx="83820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84" charset="2"/>
              <a:buNone/>
            </a:pPr>
            <a:r>
              <a:rPr lang="en-US" altLang="en-US" dirty="0"/>
              <a:t>Note that the system-call names used throughout this text are generic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4ABAB31-07D2-4095-9559-416167FA3732}"/>
              </a:ext>
            </a:extLst>
          </p:cNvPr>
          <p:cNvSpPr>
            <a:spLocks noGrp="1" noChangeArrowheads="1"/>
          </p:cNvSpPr>
          <p:nvPr>
            <p:ph type="title"/>
          </p:nvPr>
        </p:nvSpPr>
        <p:spPr>
          <a:xfrm>
            <a:off x="457200" y="214313"/>
            <a:ext cx="8229600" cy="576262"/>
          </a:xfrm>
        </p:spPr>
        <p:txBody>
          <a:bodyPr/>
          <a:lstStyle/>
          <a:p>
            <a:pPr eaLnBrk="1" hangingPunct="1"/>
            <a:r>
              <a:rPr lang="en-US" altLang="en-US"/>
              <a:t>Example of System Calls</a:t>
            </a:r>
          </a:p>
        </p:txBody>
      </p:sp>
      <p:sp>
        <p:nvSpPr>
          <p:cNvPr id="16387" name="Rectangle 5">
            <a:extLst>
              <a:ext uri="{FF2B5EF4-FFF2-40B4-BE49-F238E27FC236}">
                <a16:creationId xmlns:a16="http://schemas.microsoft.com/office/drawing/2014/main" id="{C44EF5B2-E1DB-4710-AF6E-5A47D85AA79A}"/>
              </a:ext>
            </a:extLst>
          </p:cNvPr>
          <p:cNvSpPr>
            <a:spLocks noGrp="1" noChangeArrowheads="1"/>
          </p:cNvSpPr>
          <p:nvPr>
            <p:ph type="body" idx="1"/>
          </p:nvPr>
        </p:nvSpPr>
        <p:spPr>
          <a:xfrm>
            <a:off x="457200" y="874712"/>
            <a:ext cx="8578850" cy="5664633"/>
          </a:xfrm>
        </p:spPr>
        <p:txBody>
          <a:bodyPr/>
          <a:lstStyle/>
          <a:p>
            <a:pPr>
              <a:buFont typeface="Wingdings" panose="05000000000000000000" pitchFamily="2" charset="2"/>
              <a:buChar char="q"/>
            </a:pPr>
            <a:r>
              <a:rPr lang="en-US" altLang="en-US" sz="2000" dirty="0"/>
              <a:t>System call sequence to copy the contents of one file to another file</a:t>
            </a:r>
          </a:p>
        </p:txBody>
      </p:sp>
      <p:pic>
        <p:nvPicPr>
          <p:cNvPr id="16388" name="Picture 5">
            <a:extLst>
              <a:ext uri="{FF2B5EF4-FFF2-40B4-BE49-F238E27FC236}">
                <a16:creationId xmlns:a16="http://schemas.microsoft.com/office/drawing/2014/main" id="{D97D8729-CC62-46DF-84A2-8C8F7813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36" y="1260765"/>
            <a:ext cx="7813964" cy="536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Line 6">
            <a:extLst>
              <a:ext uri="{FF2B5EF4-FFF2-40B4-BE49-F238E27FC236}">
                <a16:creationId xmlns:a16="http://schemas.microsoft.com/office/drawing/2014/main" id="{1C1CE35B-9416-4427-ADC6-10C62F26E901}"/>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6390" name="Line 7">
            <a:extLst>
              <a:ext uri="{FF2B5EF4-FFF2-40B4-BE49-F238E27FC236}">
                <a16:creationId xmlns:a16="http://schemas.microsoft.com/office/drawing/2014/main" id="{FE690589-5D9D-4C40-A08F-B2684FE582F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0CF93E9-6EE8-4FFA-A09A-116CE9DDF0DC}"/>
              </a:ext>
            </a:extLst>
          </p:cNvPr>
          <p:cNvSpPr>
            <a:spLocks noGrp="1" noChangeArrowheads="1"/>
          </p:cNvSpPr>
          <p:nvPr>
            <p:ph type="title"/>
          </p:nvPr>
        </p:nvSpPr>
        <p:spPr>
          <a:xfrm>
            <a:off x="457200" y="182563"/>
            <a:ext cx="8229600" cy="576262"/>
          </a:xfrm>
        </p:spPr>
        <p:txBody>
          <a:bodyPr/>
          <a:lstStyle/>
          <a:p>
            <a:pPr eaLnBrk="1" hangingPunct="1"/>
            <a:r>
              <a:rPr lang="en-US" altLang="en-US"/>
              <a:t>Example of Standard API</a:t>
            </a:r>
          </a:p>
        </p:txBody>
      </p:sp>
      <p:pic>
        <p:nvPicPr>
          <p:cNvPr id="17411" name="Picture 1" descr="Screen Shot 2012-12-01 at 12.25.00 PM.png">
            <a:extLst>
              <a:ext uri="{FF2B5EF4-FFF2-40B4-BE49-F238E27FC236}">
                <a16:creationId xmlns:a16="http://schemas.microsoft.com/office/drawing/2014/main" id="{0E433403-8755-4D04-A405-30B882EAF1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86690"/>
            <a:ext cx="8437418" cy="53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7F8252D-4CD0-4C7E-B75F-EFE71AC091C2}"/>
              </a:ext>
            </a:extLst>
          </p:cNvPr>
          <p:cNvSpPr>
            <a:spLocks noGrp="1" noChangeArrowheads="1"/>
          </p:cNvSpPr>
          <p:nvPr>
            <p:ph type="title"/>
          </p:nvPr>
        </p:nvSpPr>
        <p:spPr>
          <a:xfrm>
            <a:off x="473075" y="198438"/>
            <a:ext cx="8229600" cy="576262"/>
          </a:xfrm>
        </p:spPr>
        <p:txBody>
          <a:bodyPr/>
          <a:lstStyle/>
          <a:p>
            <a:pPr eaLnBrk="1" hangingPunct="1"/>
            <a:r>
              <a:rPr lang="en-US" altLang="en-US"/>
              <a:t>System Call Implementation</a:t>
            </a:r>
          </a:p>
        </p:txBody>
      </p:sp>
      <p:sp>
        <p:nvSpPr>
          <p:cNvPr id="18435" name="Rectangle 3">
            <a:extLst>
              <a:ext uri="{FF2B5EF4-FFF2-40B4-BE49-F238E27FC236}">
                <a16:creationId xmlns:a16="http://schemas.microsoft.com/office/drawing/2014/main" id="{A8E1490C-5378-42A1-B71E-36920777DB0F}"/>
              </a:ext>
            </a:extLst>
          </p:cNvPr>
          <p:cNvSpPr>
            <a:spLocks noGrp="1" noChangeArrowheads="1"/>
          </p:cNvSpPr>
          <p:nvPr>
            <p:ph type="body" idx="1"/>
          </p:nvPr>
        </p:nvSpPr>
        <p:spPr>
          <a:xfrm>
            <a:off x="473076" y="1191490"/>
            <a:ext cx="8449252" cy="5320145"/>
          </a:xfrm>
        </p:spPr>
        <p:txBody>
          <a:bodyPr/>
          <a:lstStyle/>
          <a:p>
            <a:pPr algn="just">
              <a:buFont typeface="Wingdings" panose="05000000000000000000" pitchFamily="2" charset="2"/>
              <a:buChar char="q"/>
            </a:pPr>
            <a:r>
              <a:rPr lang="en-US" altLang="en-US" sz="2000" dirty="0"/>
              <a:t>Typically, </a:t>
            </a:r>
            <a:r>
              <a:rPr lang="en-US" altLang="en-US" sz="2000" b="1" u="sng" dirty="0">
                <a:solidFill>
                  <a:srgbClr val="C00000"/>
                </a:solidFill>
              </a:rPr>
              <a:t>a number associated</a:t>
            </a:r>
            <a:r>
              <a:rPr lang="en-US" altLang="en-US" sz="2000" b="1" dirty="0">
                <a:solidFill>
                  <a:srgbClr val="C00000"/>
                </a:solidFill>
              </a:rPr>
              <a:t> </a:t>
            </a:r>
            <a:r>
              <a:rPr lang="en-US" altLang="en-US" sz="2000" dirty="0"/>
              <a:t>with each </a:t>
            </a:r>
            <a:r>
              <a:rPr lang="en-US" altLang="en-US" sz="2000" b="1" u="sng" dirty="0">
                <a:solidFill>
                  <a:srgbClr val="C00000"/>
                </a:solidFill>
              </a:rPr>
              <a:t>system call.</a:t>
            </a:r>
          </a:p>
          <a:p>
            <a:pPr marL="539750" lvl="1" indent="-179388" algn="just">
              <a:buFont typeface="Wingdings" panose="05000000000000000000" pitchFamily="2" charset="2"/>
              <a:buChar char="§"/>
            </a:pPr>
            <a:r>
              <a:rPr lang="en-US" altLang="en-US" sz="2000" b="1" dirty="0">
                <a:solidFill>
                  <a:srgbClr val="3366FF"/>
                </a:solidFill>
              </a:rPr>
              <a:t>System-call interface </a:t>
            </a:r>
            <a:r>
              <a:rPr lang="en-US" altLang="en-US" sz="2000" b="1" u="sng" dirty="0">
                <a:highlight>
                  <a:srgbClr val="00FF00"/>
                </a:highlight>
              </a:rPr>
              <a:t>maintains a table </a:t>
            </a:r>
            <a:r>
              <a:rPr lang="en-US" altLang="en-US" sz="2000" b="1" u="sng" dirty="0">
                <a:highlight>
                  <a:srgbClr val="FF0000"/>
                </a:highlight>
              </a:rPr>
              <a:t>indexed</a:t>
            </a:r>
            <a:r>
              <a:rPr lang="en-US" altLang="en-US" sz="2000" b="1" u="sng" dirty="0">
                <a:highlight>
                  <a:srgbClr val="00FF00"/>
                </a:highlight>
              </a:rPr>
              <a:t> according to these numbers.</a:t>
            </a:r>
            <a:endParaRPr lang="en-US" altLang="en-US" sz="900" b="1" u="sng" dirty="0">
              <a:highlight>
                <a:srgbClr val="00FF00"/>
              </a:highlight>
            </a:endParaRPr>
          </a:p>
          <a:p>
            <a:pPr algn="just">
              <a:buFont typeface="Wingdings" panose="05000000000000000000" pitchFamily="2" charset="2"/>
              <a:buChar char="q"/>
            </a:pPr>
            <a:r>
              <a:rPr lang="en-US" altLang="en-US" sz="2000" dirty="0"/>
              <a:t>The </a:t>
            </a:r>
            <a:r>
              <a:rPr lang="en-US" altLang="en-US" sz="2000" b="1" dirty="0">
                <a:solidFill>
                  <a:srgbClr val="3366FF"/>
                </a:solidFill>
              </a:rPr>
              <a:t>system call interface</a:t>
            </a:r>
            <a:r>
              <a:rPr lang="en-US" altLang="en-US" sz="2000" dirty="0"/>
              <a:t> invokes  the intended system call in OS kernel and </a:t>
            </a:r>
            <a:r>
              <a:rPr lang="en-US" altLang="en-US" sz="2000" dirty="0">
                <a:solidFill>
                  <a:srgbClr val="FF0000"/>
                </a:solidFill>
              </a:rPr>
              <a:t>returns</a:t>
            </a:r>
            <a:r>
              <a:rPr lang="en-US" altLang="en-US" sz="2000" dirty="0"/>
              <a:t> </a:t>
            </a:r>
            <a:r>
              <a:rPr lang="en-US" altLang="en-US" sz="2000" b="1" dirty="0">
                <a:solidFill>
                  <a:srgbClr val="3366FF"/>
                </a:solidFill>
              </a:rPr>
              <a:t>status</a:t>
            </a:r>
            <a:r>
              <a:rPr lang="en-US" altLang="en-US" sz="2000" dirty="0"/>
              <a:t> </a:t>
            </a:r>
            <a:r>
              <a:rPr lang="en-US" altLang="en-US" sz="2000" b="1" dirty="0">
                <a:solidFill>
                  <a:srgbClr val="3366FF"/>
                </a:solidFill>
              </a:rPr>
              <a:t>of the system call </a:t>
            </a:r>
            <a:r>
              <a:rPr lang="en-US" altLang="en-US" sz="2000" dirty="0"/>
              <a:t>and </a:t>
            </a:r>
            <a:r>
              <a:rPr lang="en-US" altLang="en-US" sz="2000" b="1" dirty="0">
                <a:solidFill>
                  <a:srgbClr val="3366FF"/>
                </a:solidFill>
              </a:rPr>
              <a:t>any return values.</a:t>
            </a:r>
          </a:p>
          <a:p>
            <a:pPr algn="just">
              <a:buFont typeface="Wingdings" panose="05000000000000000000" pitchFamily="2" charset="2"/>
              <a:buChar char="q"/>
            </a:pPr>
            <a:r>
              <a:rPr lang="en-US" altLang="en-US" sz="2000" dirty="0"/>
              <a:t>The caller need know nothing about how the system call is implemented</a:t>
            </a:r>
          </a:p>
          <a:p>
            <a:pPr marL="539750" lvl="1" indent="-179388" algn="just">
              <a:buFont typeface="Wingdings" panose="05000000000000000000" pitchFamily="2" charset="2"/>
              <a:buChar char="§"/>
            </a:pPr>
            <a:r>
              <a:rPr lang="en-US" altLang="en-US" sz="2000" dirty="0"/>
              <a:t>Just needs to obey API and understand what OS will do as a result call.</a:t>
            </a:r>
          </a:p>
          <a:p>
            <a:pPr marL="539750" lvl="1" indent="-179388" algn="just">
              <a:buFont typeface="Wingdings" panose="05000000000000000000" pitchFamily="2" charset="2"/>
              <a:buChar char="§"/>
            </a:pPr>
            <a:r>
              <a:rPr lang="en-US" altLang="en-US" sz="2000" dirty="0"/>
              <a:t>Most details of  OS interface hidden from programmer by API  </a:t>
            </a:r>
          </a:p>
          <a:p>
            <a:pPr marL="900113" lvl="2" indent="-179388" algn="just">
              <a:buFont typeface="Wingdings" panose="05000000000000000000" pitchFamily="2" charset="2"/>
              <a:buChar char="§"/>
            </a:pPr>
            <a:r>
              <a:rPr lang="en-US" altLang="en-US" sz="2000" dirty="0"/>
              <a:t>Managed by </a:t>
            </a:r>
            <a:r>
              <a:rPr lang="en-US" altLang="en-US" sz="2000" b="1" dirty="0">
                <a:solidFill>
                  <a:srgbClr val="3366FF"/>
                </a:solidFill>
              </a:rPr>
              <a:t>run-time</a:t>
            </a:r>
            <a:r>
              <a:rPr lang="en-US" altLang="en-US" sz="2000" dirty="0"/>
              <a:t> support library (set of functions built into libraries included with </a:t>
            </a:r>
            <a:r>
              <a:rPr lang="en-US" altLang="en-US" sz="2000" b="1" dirty="0">
                <a:solidFill>
                  <a:srgbClr val="3366FF"/>
                </a:solidFill>
              </a:rPr>
              <a:t>compiler</a:t>
            </a:r>
            <a:r>
              <a:rPr lang="en-US" altLang="en-US" sz="2000"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5" descr="2">
            <a:extLst>
              <a:ext uri="{FF2B5EF4-FFF2-40B4-BE49-F238E27FC236}">
                <a16:creationId xmlns:a16="http://schemas.microsoft.com/office/drawing/2014/main" id="{BA16ABFD-1A8D-4E40-953E-720235265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91" y="997526"/>
            <a:ext cx="8229600" cy="540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Rectangle 2">
            <a:extLst>
              <a:ext uri="{FF2B5EF4-FFF2-40B4-BE49-F238E27FC236}">
                <a16:creationId xmlns:a16="http://schemas.microsoft.com/office/drawing/2014/main" id="{01C1D555-67FB-480B-BA17-4EF62AE740B2}"/>
              </a:ext>
            </a:extLst>
          </p:cNvPr>
          <p:cNvSpPr>
            <a:spLocks noGrp="1" noChangeArrowheads="1"/>
          </p:cNvSpPr>
          <p:nvPr>
            <p:ph type="title"/>
          </p:nvPr>
        </p:nvSpPr>
        <p:spPr>
          <a:xfrm>
            <a:off x="920750" y="182563"/>
            <a:ext cx="8229600" cy="576262"/>
          </a:xfrm>
        </p:spPr>
        <p:txBody>
          <a:bodyPr/>
          <a:lstStyle/>
          <a:p>
            <a:pPr eaLnBrk="1" hangingPunct="1"/>
            <a:r>
              <a:rPr lang="en-US" altLang="en-US"/>
              <a:t>API – System Call – OS Relationship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ACD71EB-E7C0-4670-A83F-ABFACE16D15E}"/>
              </a:ext>
            </a:extLst>
          </p:cNvPr>
          <p:cNvSpPr>
            <a:spLocks noGrp="1" noChangeArrowheads="1"/>
          </p:cNvSpPr>
          <p:nvPr>
            <p:ph type="title"/>
          </p:nvPr>
        </p:nvSpPr>
        <p:spPr>
          <a:xfrm>
            <a:off x="982663" y="198438"/>
            <a:ext cx="7704137" cy="576262"/>
          </a:xfrm>
        </p:spPr>
        <p:txBody>
          <a:bodyPr/>
          <a:lstStyle/>
          <a:p>
            <a:pPr eaLnBrk="1" hangingPunct="1"/>
            <a:r>
              <a:rPr lang="en-US" altLang="en-US"/>
              <a:t>System Call Parameter Passing</a:t>
            </a:r>
          </a:p>
        </p:txBody>
      </p:sp>
      <p:sp>
        <p:nvSpPr>
          <p:cNvPr id="20483" name="Rectangle 3">
            <a:extLst>
              <a:ext uri="{FF2B5EF4-FFF2-40B4-BE49-F238E27FC236}">
                <a16:creationId xmlns:a16="http://schemas.microsoft.com/office/drawing/2014/main" id="{298E39AB-DC94-4FB1-92F0-7BF4B5603A5F}"/>
              </a:ext>
            </a:extLst>
          </p:cNvPr>
          <p:cNvSpPr>
            <a:spLocks noGrp="1" noChangeArrowheads="1"/>
          </p:cNvSpPr>
          <p:nvPr>
            <p:ph type="body" idx="1"/>
          </p:nvPr>
        </p:nvSpPr>
        <p:spPr>
          <a:xfrm>
            <a:off x="400051" y="969818"/>
            <a:ext cx="8425294" cy="5472546"/>
          </a:xfrm>
        </p:spPr>
        <p:txBody>
          <a:bodyPr/>
          <a:lstStyle/>
          <a:p>
            <a:pPr algn="just">
              <a:lnSpc>
                <a:spcPct val="90000"/>
              </a:lnSpc>
              <a:buFont typeface="Wingdings" panose="05000000000000000000" pitchFamily="2" charset="2"/>
              <a:buChar char="q"/>
            </a:pPr>
            <a:r>
              <a:rPr lang="en-US" altLang="en-US" sz="2000" dirty="0"/>
              <a:t>Often, more information is required than simply identity of desired system call</a:t>
            </a:r>
          </a:p>
          <a:p>
            <a:pPr marL="623888" lvl="1" indent="-263525" algn="just">
              <a:lnSpc>
                <a:spcPct val="90000"/>
              </a:lnSpc>
              <a:buFont typeface="Wingdings" panose="05000000000000000000" pitchFamily="2" charset="2"/>
              <a:buChar char="§"/>
            </a:pPr>
            <a:r>
              <a:rPr lang="en-US" altLang="en-US" sz="2000" dirty="0"/>
              <a:t>Exact type and amount of information vary according to OS and call.</a:t>
            </a:r>
            <a:endParaRPr lang="en-US" altLang="en-US" sz="1000" dirty="0"/>
          </a:p>
          <a:p>
            <a:pPr algn="just">
              <a:lnSpc>
                <a:spcPct val="90000"/>
              </a:lnSpc>
              <a:buFont typeface="Wingdings" panose="05000000000000000000" pitchFamily="2" charset="2"/>
              <a:buChar char="q"/>
            </a:pPr>
            <a:r>
              <a:rPr lang="en-US" altLang="en-US" sz="2000" b="1" u="sng" dirty="0">
                <a:solidFill>
                  <a:srgbClr val="C00000"/>
                </a:solidFill>
              </a:rPr>
              <a:t>Three general</a:t>
            </a:r>
            <a:r>
              <a:rPr lang="en-US" altLang="en-US" sz="2000" b="1" dirty="0">
                <a:solidFill>
                  <a:srgbClr val="C00000"/>
                </a:solidFill>
              </a:rPr>
              <a:t> </a:t>
            </a:r>
            <a:r>
              <a:rPr lang="en-US" altLang="en-US" sz="2000" dirty="0"/>
              <a:t>methods used to pass parameters to the OS</a:t>
            </a:r>
          </a:p>
          <a:p>
            <a:pPr marL="623888" lvl="1" indent="-263525" algn="just">
              <a:lnSpc>
                <a:spcPct val="90000"/>
              </a:lnSpc>
              <a:buFont typeface="Wingdings" panose="05000000000000000000" pitchFamily="2" charset="2"/>
              <a:buChar char="§"/>
            </a:pPr>
            <a:r>
              <a:rPr lang="en-US" altLang="en-US" sz="2000" dirty="0"/>
              <a:t>Simplest:  </a:t>
            </a:r>
            <a:r>
              <a:rPr lang="en-US" altLang="en-US" sz="2000" b="1" u="sng" dirty="0">
                <a:solidFill>
                  <a:srgbClr val="C00000"/>
                </a:solidFill>
              </a:rPr>
              <a:t>pass the parameters in registers</a:t>
            </a:r>
          </a:p>
          <a:p>
            <a:pPr marL="900113" lvl="2" indent="-276225">
              <a:lnSpc>
                <a:spcPct val="90000"/>
              </a:lnSpc>
            </a:pPr>
            <a:r>
              <a:rPr lang="en-US" altLang="en-US" sz="2000" dirty="0"/>
              <a:t> In some cases, may be more parameters than registers.</a:t>
            </a:r>
          </a:p>
          <a:p>
            <a:pPr marL="623888" lvl="1" indent="-263525" algn="just">
              <a:lnSpc>
                <a:spcPct val="90000"/>
              </a:lnSpc>
              <a:buFont typeface="Wingdings" panose="05000000000000000000" pitchFamily="2" charset="2"/>
              <a:buChar char="§"/>
            </a:pPr>
            <a:r>
              <a:rPr lang="en-US" altLang="en-US" sz="2000" b="1" u="sng" dirty="0">
                <a:solidFill>
                  <a:srgbClr val="C00000"/>
                </a:solidFill>
              </a:rPr>
              <a:t>Parameters stored in a block</a:t>
            </a:r>
            <a:r>
              <a:rPr lang="en-US" altLang="en-US" sz="2000" dirty="0"/>
              <a:t>, or table, in memory, and address of block passed as a parameter in a register.</a:t>
            </a:r>
          </a:p>
          <a:p>
            <a:pPr marL="900113" lvl="2" indent="-276225">
              <a:lnSpc>
                <a:spcPct val="90000"/>
              </a:lnSpc>
            </a:pPr>
            <a:r>
              <a:rPr lang="en-US" altLang="en-US" sz="2000" dirty="0"/>
              <a:t>This approach taken by Linux and Solaris.</a:t>
            </a:r>
          </a:p>
          <a:p>
            <a:pPr marL="623888" lvl="1" indent="-263525">
              <a:lnSpc>
                <a:spcPct val="90000"/>
              </a:lnSpc>
              <a:buFont typeface="Wingdings" panose="05000000000000000000" pitchFamily="2" charset="2"/>
              <a:buChar char="§"/>
            </a:pPr>
            <a:r>
              <a:rPr lang="en-US" altLang="en-US" sz="2000" u="sng" dirty="0"/>
              <a:t>Parameters placed, or </a:t>
            </a:r>
            <a:r>
              <a:rPr lang="en-US" altLang="en-US" sz="2000" b="1" u="sng" dirty="0">
                <a:solidFill>
                  <a:srgbClr val="3366FF"/>
                </a:solidFill>
              </a:rPr>
              <a:t>pushed</a:t>
            </a:r>
            <a:r>
              <a:rPr lang="en-US" altLang="en-US" sz="2000" i="1" u="sng" dirty="0"/>
              <a:t>, </a:t>
            </a:r>
            <a:r>
              <a:rPr lang="en-US" altLang="en-US" sz="2000" u="sng" dirty="0"/>
              <a:t>onto the </a:t>
            </a:r>
            <a:r>
              <a:rPr lang="en-US" altLang="en-US" sz="2000" b="1" u="sng" dirty="0">
                <a:solidFill>
                  <a:srgbClr val="3366FF"/>
                </a:solidFill>
              </a:rPr>
              <a:t>stack</a:t>
            </a:r>
            <a:r>
              <a:rPr lang="en-US" altLang="en-US" sz="2000" i="1" dirty="0"/>
              <a:t> </a:t>
            </a:r>
            <a:r>
              <a:rPr lang="en-US" altLang="en-US" sz="2000" dirty="0"/>
              <a:t>by the program and </a:t>
            </a:r>
            <a:r>
              <a:rPr lang="en-US" altLang="en-US" sz="2000" b="1" dirty="0">
                <a:solidFill>
                  <a:srgbClr val="3366FF"/>
                </a:solidFill>
              </a:rPr>
              <a:t>popped</a:t>
            </a:r>
            <a:r>
              <a:rPr lang="en-US" altLang="en-US" sz="2000" i="1" dirty="0"/>
              <a:t> </a:t>
            </a:r>
            <a:r>
              <a:rPr lang="en-US" altLang="en-US" sz="2000" dirty="0"/>
              <a:t>off the stack by the operating system.</a:t>
            </a:r>
          </a:p>
          <a:p>
            <a:pPr marL="263525" lvl="1" indent="0" algn="just">
              <a:lnSpc>
                <a:spcPct val="90000"/>
              </a:lnSpc>
              <a:buNone/>
            </a:pPr>
            <a:r>
              <a:rPr lang="en-US" altLang="en-US" sz="2000" b="1" u="sng" dirty="0">
                <a:highlight>
                  <a:srgbClr val="00FFFF"/>
                </a:highlight>
              </a:rPr>
              <a:t>Block</a:t>
            </a:r>
            <a:r>
              <a:rPr lang="en-US" altLang="en-US" sz="2000" b="1" dirty="0"/>
              <a:t> and </a:t>
            </a:r>
            <a:r>
              <a:rPr lang="en-US" altLang="en-US" sz="2000" b="1" u="sng" dirty="0">
                <a:highlight>
                  <a:srgbClr val="00FFFF"/>
                </a:highlight>
              </a:rPr>
              <a:t>stack</a:t>
            </a:r>
            <a:r>
              <a:rPr lang="en-US" altLang="en-US" sz="2000" b="1" u="sng" dirty="0">
                <a:highlight>
                  <a:srgbClr val="FF00FF"/>
                </a:highlight>
              </a:rPr>
              <a:t> methods do not limit the number or length of parameters being passed.</a:t>
            </a:r>
          </a:p>
          <a:p>
            <a:pPr lvl="1">
              <a:lnSpc>
                <a:spcPct val="90000"/>
              </a:lnSpc>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C29FB86-366D-45FD-A631-DFBCED06D562}"/>
              </a:ext>
            </a:extLst>
          </p:cNvPr>
          <p:cNvSpPr>
            <a:spLocks noGrp="1" noChangeArrowheads="1"/>
          </p:cNvSpPr>
          <p:nvPr>
            <p:ph type="title"/>
          </p:nvPr>
        </p:nvSpPr>
        <p:spPr>
          <a:xfrm>
            <a:off x="457200" y="198438"/>
            <a:ext cx="8229600" cy="576262"/>
          </a:xfrm>
        </p:spPr>
        <p:txBody>
          <a:bodyPr/>
          <a:lstStyle/>
          <a:p>
            <a:pPr eaLnBrk="1" hangingPunct="1"/>
            <a:r>
              <a:rPr lang="en-US" altLang="en-US"/>
              <a:t>Parameter Passing via Table</a:t>
            </a:r>
          </a:p>
        </p:txBody>
      </p:sp>
      <p:pic>
        <p:nvPicPr>
          <p:cNvPr id="21507" name="Picture 7" descr="2">
            <a:extLst>
              <a:ext uri="{FF2B5EF4-FFF2-40B4-BE49-F238E27FC236}">
                <a16:creationId xmlns:a16="http://schemas.microsoft.com/office/drawing/2014/main" id="{90CF4E69-507B-41BB-AC2A-4794D3D9D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92" y="928255"/>
            <a:ext cx="8229600" cy="552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1FA3D19-9A26-403A-A405-BEF15BBC2779}"/>
              </a:ext>
            </a:extLst>
          </p:cNvPr>
          <p:cNvSpPr>
            <a:spLocks noGrp="1" noChangeArrowheads="1"/>
          </p:cNvSpPr>
          <p:nvPr>
            <p:ph type="title"/>
          </p:nvPr>
        </p:nvSpPr>
        <p:spPr>
          <a:xfrm>
            <a:off x="863600" y="127000"/>
            <a:ext cx="8553450" cy="576263"/>
          </a:xfrm>
        </p:spPr>
        <p:txBody>
          <a:bodyPr/>
          <a:lstStyle/>
          <a:p>
            <a:pPr eaLnBrk="1" hangingPunct="1"/>
            <a:r>
              <a:rPr lang="en-US" altLang="en-US" sz="3000" dirty="0"/>
              <a:t>Chapter 2:  Operating-System Structures</a:t>
            </a:r>
          </a:p>
        </p:txBody>
      </p:sp>
      <p:sp>
        <p:nvSpPr>
          <p:cNvPr id="4099" name="Rectangle 3">
            <a:extLst>
              <a:ext uri="{FF2B5EF4-FFF2-40B4-BE49-F238E27FC236}">
                <a16:creationId xmlns:a16="http://schemas.microsoft.com/office/drawing/2014/main" id="{F70BB822-8B04-48C8-AAA1-D87E0A375767}"/>
              </a:ext>
            </a:extLst>
          </p:cNvPr>
          <p:cNvSpPr>
            <a:spLocks noGrp="1" noChangeArrowheads="1"/>
          </p:cNvSpPr>
          <p:nvPr>
            <p:ph type="body" idx="1"/>
          </p:nvPr>
        </p:nvSpPr>
        <p:spPr>
          <a:xfrm>
            <a:off x="563789" y="1355952"/>
            <a:ext cx="8229600" cy="4530725"/>
          </a:xfrm>
        </p:spPr>
        <p:txBody>
          <a:bodyPr/>
          <a:lstStyle/>
          <a:p>
            <a:pPr>
              <a:buFont typeface="Wingdings" panose="05000000000000000000" pitchFamily="2" charset="2"/>
              <a:buChar char="q"/>
            </a:pPr>
            <a:r>
              <a:rPr lang="en-US" altLang="en-US" sz="2000" dirty="0"/>
              <a:t>Operating System Services</a:t>
            </a:r>
          </a:p>
          <a:p>
            <a:pPr>
              <a:buFont typeface="Wingdings" panose="05000000000000000000" pitchFamily="2" charset="2"/>
              <a:buChar char="q"/>
            </a:pPr>
            <a:r>
              <a:rPr lang="en-US" altLang="en-US" sz="2000" dirty="0"/>
              <a:t>User Operating System Interface</a:t>
            </a:r>
          </a:p>
          <a:p>
            <a:pPr>
              <a:buFont typeface="Wingdings" panose="05000000000000000000" pitchFamily="2" charset="2"/>
              <a:buChar char="q"/>
            </a:pPr>
            <a:r>
              <a:rPr lang="en-US" altLang="en-US" sz="2000" dirty="0"/>
              <a:t>System Calls</a:t>
            </a:r>
          </a:p>
          <a:p>
            <a:pPr>
              <a:buFont typeface="Wingdings" panose="05000000000000000000" pitchFamily="2" charset="2"/>
              <a:buChar char="q"/>
            </a:pPr>
            <a:r>
              <a:rPr lang="en-US" altLang="en-US" sz="2000" dirty="0"/>
              <a:t>Types of System Calls</a:t>
            </a:r>
          </a:p>
          <a:p>
            <a:pPr>
              <a:buFont typeface="Wingdings" panose="05000000000000000000" pitchFamily="2" charset="2"/>
              <a:buChar char="q"/>
            </a:pPr>
            <a:r>
              <a:rPr lang="en-US" altLang="en-US" sz="2000" dirty="0"/>
              <a:t>System Programs</a:t>
            </a:r>
          </a:p>
          <a:p>
            <a:pPr>
              <a:buFont typeface="Wingdings" panose="05000000000000000000" pitchFamily="2" charset="2"/>
              <a:buChar char="q"/>
            </a:pPr>
            <a:r>
              <a:rPr lang="en-US" altLang="en-US" sz="2000" dirty="0"/>
              <a:t>Operating System </a:t>
            </a:r>
            <a:r>
              <a:rPr lang="en-US" altLang="en-US" sz="2000" b="1" u="sng" dirty="0">
                <a:highlight>
                  <a:srgbClr val="00FFFF"/>
                </a:highlight>
              </a:rPr>
              <a:t>Design</a:t>
            </a:r>
            <a:r>
              <a:rPr lang="en-US" altLang="en-US" sz="2000" dirty="0"/>
              <a:t> and </a:t>
            </a:r>
            <a:r>
              <a:rPr lang="en-US" altLang="en-US" sz="2000" b="1" u="sng" dirty="0">
                <a:highlight>
                  <a:srgbClr val="00FFFF"/>
                </a:highlight>
              </a:rPr>
              <a:t>Implementation</a:t>
            </a:r>
          </a:p>
          <a:p>
            <a:pPr>
              <a:buFont typeface="Wingdings" panose="05000000000000000000" pitchFamily="2" charset="2"/>
              <a:buChar char="q"/>
            </a:pPr>
            <a:r>
              <a:rPr lang="en-US" altLang="en-US" sz="2000" dirty="0"/>
              <a:t>Operating System Structure</a:t>
            </a:r>
          </a:p>
          <a:p>
            <a:pPr>
              <a:buFont typeface="Wingdings" panose="05000000000000000000" pitchFamily="2" charset="2"/>
              <a:buChar char="q"/>
            </a:pPr>
            <a:r>
              <a:rPr lang="en-US" altLang="en-US" sz="2000" dirty="0"/>
              <a:t>Operating System Debugging</a:t>
            </a:r>
          </a:p>
          <a:p>
            <a:pPr>
              <a:buFont typeface="Wingdings" panose="05000000000000000000" pitchFamily="2" charset="2"/>
              <a:buChar char="q"/>
            </a:pPr>
            <a:r>
              <a:rPr lang="en-US" altLang="en-US" sz="2000" dirty="0"/>
              <a:t>Operating System Generation</a:t>
            </a:r>
          </a:p>
          <a:p>
            <a:pPr>
              <a:buFont typeface="Wingdings" panose="05000000000000000000" pitchFamily="2" charset="2"/>
              <a:buChar char="q"/>
            </a:pPr>
            <a:r>
              <a:rPr lang="en-US" altLang="en-US" sz="2000" dirty="0"/>
              <a:t>System Boot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C2FF9F-514A-44F7-841E-6EE0552D2CD5}"/>
              </a:ext>
            </a:extLst>
          </p:cNvPr>
          <p:cNvSpPr>
            <a:spLocks noGrp="1" noChangeArrowheads="1"/>
          </p:cNvSpPr>
          <p:nvPr>
            <p:ph type="title"/>
          </p:nvPr>
        </p:nvSpPr>
        <p:spPr>
          <a:xfrm>
            <a:off x="473075" y="214313"/>
            <a:ext cx="8229600" cy="576262"/>
          </a:xfrm>
        </p:spPr>
        <p:txBody>
          <a:bodyPr/>
          <a:lstStyle/>
          <a:p>
            <a:pPr eaLnBrk="1" hangingPunct="1"/>
            <a:r>
              <a:rPr lang="en-US" altLang="en-US" dirty="0"/>
              <a:t>Types of System Calls</a:t>
            </a:r>
          </a:p>
        </p:txBody>
      </p:sp>
      <p:sp>
        <p:nvSpPr>
          <p:cNvPr id="22531" name="Rectangle 4">
            <a:extLst>
              <a:ext uri="{FF2B5EF4-FFF2-40B4-BE49-F238E27FC236}">
                <a16:creationId xmlns:a16="http://schemas.microsoft.com/office/drawing/2014/main" id="{4A82B036-6DDD-42FE-9A67-292221A2AAD4}"/>
              </a:ext>
            </a:extLst>
          </p:cNvPr>
          <p:cNvSpPr>
            <a:spLocks noGrp="1" noChangeArrowheads="1"/>
          </p:cNvSpPr>
          <p:nvPr>
            <p:ph type="body" idx="1"/>
          </p:nvPr>
        </p:nvSpPr>
        <p:spPr>
          <a:xfrm>
            <a:off x="473075" y="1039092"/>
            <a:ext cx="8229600" cy="4723080"/>
          </a:xfrm>
        </p:spPr>
        <p:txBody>
          <a:bodyPr/>
          <a:lstStyle/>
          <a:p>
            <a:pPr>
              <a:buFont typeface="Wingdings" panose="05000000000000000000" pitchFamily="2" charset="2"/>
              <a:buChar char="q"/>
            </a:pPr>
            <a:r>
              <a:rPr lang="en-US" altLang="en-US" sz="2400" b="1" dirty="0"/>
              <a:t>Process control</a:t>
            </a:r>
          </a:p>
          <a:p>
            <a:pPr lvl="1">
              <a:buFont typeface="Wingdings" panose="05000000000000000000" pitchFamily="2" charset="2"/>
              <a:buChar char="§"/>
            </a:pPr>
            <a:r>
              <a:rPr lang="en-US" altLang="en-US" sz="2000" b="1" dirty="0">
                <a:highlight>
                  <a:srgbClr val="00FFFF"/>
                </a:highlight>
              </a:rPr>
              <a:t>create process</a:t>
            </a:r>
            <a:r>
              <a:rPr lang="en-US" altLang="en-US" sz="2000" dirty="0"/>
              <a:t>, </a:t>
            </a:r>
            <a:r>
              <a:rPr lang="en-US" altLang="en-US" sz="2000" b="1" dirty="0">
                <a:highlight>
                  <a:srgbClr val="00FFFF"/>
                </a:highlight>
              </a:rPr>
              <a:t>terminate process</a:t>
            </a:r>
            <a:endParaRPr lang="en-US" altLang="en-US" sz="2000" dirty="0"/>
          </a:p>
          <a:p>
            <a:pPr lvl="1">
              <a:buFont typeface="Wingdings" panose="05000000000000000000" pitchFamily="2" charset="2"/>
              <a:buChar char="§"/>
            </a:pPr>
            <a:r>
              <a:rPr lang="en-US" altLang="en-US" sz="2000" b="1" dirty="0">
                <a:highlight>
                  <a:srgbClr val="00FFFF"/>
                </a:highlight>
              </a:rPr>
              <a:t>end</a:t>
            </a:r>
            <a:r>
              <a:rPr lang="en-US" altLang="en-US" sz="2000" dirty="0"/>
              <a:t>, </a:t>
            </a:r>
            <a:r>
              <a:rPr lang="en-US" altLang="en-US" sz="2000" b="1" dirty="0">
                <a:highlight>
                  <a:srgbClr val="00FFFF"/>
                </a:highlight>
              </a:rPr>
              <a:t>abort</a:t>
            </a:r>
          </a:p>
          <a:p>
            <a:pPr lvl="1">
              <a:buFont typeface="Wingdings" panose="05000000000000000000" pitchFamily="2" charset="2"/>
              <a:buChar char="§"/>
            </a:pPr>
            <a:r>
              <a:rPr lang="en-US" altLang="en-US" sz="2000" b="1" dirty="0">
                <a:highlight>
                  <a:srgbClr val="00FFFF"/>
                </a:highlight>
              </a:rPr>
              <a:t>load</a:t>
            </a:r>
            <a:r>
              <a:rPr lang="en-US" altLang="en-US" sz="2000" dirty="0"/>
              <a:t>, </a:t>
            </a:r>
            <a:r>
              <a:rPr lang="en-US" altLang="en-US" sz="2000" b="1" dirty="0">
                <a:highlight>
                  <a:srgbClr val="00FFFF"/>
                </a:highlight>
              </a:rPr>
              <a:t>execute</a:t>
            </a:r>
          </a:p>
          <a:p>
            <a:pPr lvl="1">
              <a:buFont typeface="Wingdings" panose="05000000000000000000" pitchFamily="2" charset="2"/>
              <a:buChar char="§"/>
            </a:pPr>
            <a:r>
              <a:rPr lang="en-US" altLang="en-US" sz="2000" b="1" dirty="0">
                <a:highlight>
                  <a:srgbClr val="00FFFF"/>
                </a:highlight>
              </a:rPr>
              <a:t>get process attributes</a:t>
            </a:r>
            <a:r>
              <a:rPr lang="en-US" altLang="en-US" sz="2000" dirty="0"/>
              <a:t>, </a:t>
            </a:r>
            <a:r>
              <a:rPr lang="en-US" altLang="en-US" sz="2000" b="1" dirty="0">
                <a:highlight>
                  <a:srgbClr val="00FFFF"/>
                </a:highlight>
              </a:rPr>
              <a:t>set process attributes</a:t>
            </a:r>
          </a:p>
          <a:p>
            <a:pPr lvl="1">
              <a:buFont typeface="Wingdings" panose="05000000000000000000" pitchFamily="2" charset="2"/>
              <a:buChar char="§"/>
            </a:pPr>
            <a:r>
              <a:rPr lang="en-US" altLang="en-US" sz="2000" b="1" dirty="0">
                <a:highlight>
                  <a:srgbClr val="00FFFF"/>
                </a:highlight>
              </a:rPr>
              <a:t>wait for time</a:t>
            </a:r>
          </a:p>
          <a:p>
            <a:pPr lvl="1">
              <a:buFont typeface="Wingdings" panose="05000000000000000000" pitchFamily="2" charset="2"/>
              <a:buChar char="§"/>
            </a:pPr>
            <a:r>
              <a:rPr lang="en-US" altLang="en-US" sz="2000" b="1" dirty="0">
                <a:highlight>
                  <a:srgbClr val="00FFFF"/>
                </a:highlight>
              </a:rPr>
              <a:t>wait event</a:t>
            </a:r>
            <a:r>
              <a:rPr lang="en-US" altLang="en-US" sz="2000" dirty="0"/>
              <a:t>, </a:t>
            </a:r>
            <a:r>
              <a:rPr lang="en-US" altLang="en-US" sz="2000" b="1" dirty="0">
                <a:highlight>
                  <a:srgbClr val="00FFFF"/>
                </a:highlight>
              </a:rPr>
              <a:t>signal event</a:t>
            </a:r>
          </a:p>
          <a:p>
            <a:pPr lvl="1">
              <a:buFont typeface="Wingdings" panose="05000000000000000000" pitchFamily="2" charset="2"/>
              <a:buChar char="§"/>
            </a:pPr>
            <a:r>
              <a:rPr lang="en-US" altLang="en-US" sz="2000" b="1" dirty="0">
                <a:highlight>
                  <a:srgbClr val="00FFFF"/>
                </a:highlight>
              </a:rPr>
              <a:t>allocate</a:t>
            </a:r>
            <a:r>
              <a:rPr lang="en-US" altLang="en-US" sz="2000" dirty="0"/>
              <a:t> and </a:t>
            </a:r>
            <a:r>
              <a:rPr lang="en-US" altLang="en-US" sz="2000" b="1" dirty="0">
                <a:highlight>
                  <a:srgbClr val="00FFFF"/>
                </a:highlight>
              </a:rPr>
              <a:t>free memory</a:t>
            </a:r>
          </a:p>
          <a:p>
            <a:pPr lvl="1">
              <a:buFont typeface="Wingdings" panose="05000000000000000000" pitchFamily="2" charset="2"/>
              <a:buChar char="§"/>
            </a:pPr>
            <a:r>
              <a:rPr lang="en-US" altLang="en-US" sz="2000" b="1" dirty="0">
                <a:highlight>
                  <a:srgbClr val="00FFFF"/>
                </a:highlight>
              </a:rPr>
              <a:t>Dump memory if error</a:t>
            </a:r>
          </a:p>
          <a:p>
            <a:pPr lvl="1">
              <a:buFont typeface="Wingdings" panose="05000000000000000000" pitchFamily="2" charset="2"/>
              <a:buChar char="§"/>
            </a:pPr>
            <a:r>
              <a:rPr lang="en-US" altLang="en-US" sz="2000" b="1" dirty="0">
                <a:solidFill>
                  <a:srgbClr val="3366FF"/>
                </a:solidFill>
              </a:rPr>
              <a:t>Debugger</a:t>
            </a:r>
            <a:r>
              <a:rPr lang="en-US" altLang="en-US" sz="2000" dirty="0"/>
              <a:t> for determining </a:t>
            </a:r>
            <a:r>
              <a:rPr lang="en-US" altLang="en-US" sz="2000" b="1" dirty="0">
                <a:solidFill>
                  <a:srgbClr val="3366FF"/>
                </a:solidFill>
              </a:rPr>
              <a:t>bugs, single step </a:t>
            </a:r>
            <a:r>
              <a:rPr lang="en-US" altLang="en-US" sz="2000" dirty="0"/>
              <a:t>execution.</a:t>
            </a:r>
          </a:p>
          <a:p>
            <a:pPr lvl="1">
              <a:buFont typeface="Wingdings" panose="05000000000000000000" pitchFamily="2" charset="2"/>
              <a:buChar char="§"/>
            </a:pPr>
            <a:r>
              <a:rPr lang="en-US" altLang="en-US" sz="2000" b="1" dirty="0">
                <a:solidFill>
                  <a:srgbClr val="3366FF"/>
                </a:solidFill>
              </a:rPr>
              <a:t>Locks</a:t>
            </a:r>
            <a:r>
              <a:rPr lang="en-US" altLang="en-US" sz="2000" dirty="0"/>
              <a:t> for managing access to shared data between processes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EFAF1B0-F9FB-42A4-9358-09BCA6272CD4}"/>
              </a:ext>
            </a:extLst>
          </p:cNvPr>
          <p:cNvSpPr>
            <a:spLocks noGrp="1" noChangeArrowheads="1"/>
          </p:cNvSpPr>
          <p:nvPr>
            <p:ph type="title"/>
          </p:nvPr>
        </p:nvSpPr>
        <p:spPr>
          <a:xfrm>
            <a:off x="457200" y="198438"/>
            <a:ext cx="8229600" cy="576262"/>
          </a:xfrm>
        </p:spPr>
        <p:txBody>
          <a:bodyPr/>
          <a:lstStyle/>
          <a:p>
            <a:pPr eaLnBrk="1" hangingPunct="1"/>
            <a:r>
              <a:rPr lang="en-US" altLang="en-US"/>
              <a:t>Types of System Calls</a:t>
            </a:r>
          </a:p>
        </p:txBody>
      </p:sp>
      <p:sp>
        <p:nvSpPr>
          <p:cNvPr id="23555" name="Rectangle 4">
            <a:extLst>
              <a:ext uri="{FF2B5EF4-FFF2-40B4-BE49-F238E27FC236}">
                <a16:creationId xmlns:a16="http://schemas.microsoft.com/office/drawing/2014/main" id="{3619F9CE-B439-4506-8B27-3362AF6A72C1}"/>
              </a:ext>
            </a:extLst>
          </p:cNvPr>
          <p:cNvSpPr>
            <a:spLocks noGrp="1" noChangeArrowheads="1"/>
          </p:cNvSpPr>
          <p:nvPr>
            <p:ph type="body" idx="1"/>
          </p:nvPr>
        </p:nvSpPr>
        <p:spPr>
          <a:xfrm>
            <a:off x="457200" y="997527"/>
            <a:ext cx="8409709" cy="5417127"/>
          </a:xfrm>
        </p:spPr>
        <p:txBody>
          <a:bodyPr/>
          <a:lstStyle/>
          <a:p>
            <a:pPr>
              <a:buFont typeface="Wingdings" panose="05000000000000000000" pitchFamily="2" charset="2"/>
              <a:buChar char="q"/>
            </a:pPr>
            <a:r>
              <a:rPr lang="en-US" altLang="en-US" sz="2400" b="1" dirty="0"/>
              <a:t>File management</a:t>
            </a:r>
          </a:p>
          <a:p>
            <a:pPr lvl="1">
              <a:buFont typeface="Wingdings" panose="05000000000000000000" pitchFamily="2" charset="2"/>
              <a:buChar char="§"/>
            </a:pPr>
            <a:r>
              <a:rPr lang="en-US" altLang="en-US" sz="2000" b="1" dirty="0">
                <a:highlight>
                  <a:srgbClr val="00FFFF"/>
                </a:highlight>
              </a:rPr>
              <a:t>create file</a:t>
            </a:r>
            <a:r>
              <a:rPr lang="en-US" altLang="en-US" sz="2000" dirty="0"/>
              <a:t>, </a:t>
            </a:r>
            <a:r>
              <a:rPr lang="en-US" altLang="en-US" sz="2000" b="1" dirty="0">
                <a:highlight>
                  <a:srgbClr val="00FFFF"/>
                </a:highlight>
              </a:rPr>
              <a:t>delete file</a:t>
            </a:r>
          </a:p>
          <a:p>
            <a:pPr lvl="1">
              <a:buFont typeface="Wingdings" panose="05000000000000000000" pitchFamily="2" charset="2"/>
              <a:buChar char="§"/>
            </a:pPr>
            <a:r>
              <a:rPr lang="en-US" altLang="en-US" sz="2000" b="1" dirty="0">
                <a:highlight>
                  <a:srgbClr val="00FFFF"/>
                </a:highlight>
              </a:rPr>
              <a:t>open</a:t>
            </a:r>
            <a:r>
              <a:rPr lang="en-US" altLang="en-US" sz="2000" dirty="0"/>
              <a:t>, </a:t>
            </a:r>
            <a:r>
              <a:rPr lang="en-US" altLang="en-US" sz="2000" b="1" dirty="0">
                <a:highlight>
                  <a:srgbClr val="00FFFF"/>
                </a:highlight>
              </a:rPr>
              <a:t>close file</a:t>
            </a:r>
          </a:p>
          <a:p>
            <a:pPr lvl="1">
              <a:buFont typeface="Wingdings" panose="05000000000000000000" pitchFamily="2" charset="2"/>
              <a:buChar char="§"/>
            </a:pPr>
            <a:r>
              <a:rPr lang="en-US" altLang="en-US" sz="2000" b="1" dirty="0">
                <a:highlight>
                  <a:srgbClr val="00FFFF"/>
                </a:highlight>
              </a:rPr>
              <a:t>read</a:t>
            </a:r>
            <a:r>
              <a:rPr lang="en-US" altLang="en-US" sz="2000" dirty="0"/>
              <a:t>, </a:t>
            </a:r>
            <a:r>
              <a:rPr lang="en-US" altLang="en-US" sz="2000" b="1" dirty="0">
                <a:highlight>
                  <a:srgbClr val="00FFFF"/>
                </a:highlight>
              </a:rPr>
              <a:t>write</a:t>
            </a:r>
            <a:r>
              <a:rPr lang="en-US" altLang="en-US" sz="2000" dirty="0"/>
              <a:t>, </a:t>
            </a:r>
            <a:r>
              <a:rPr lang="en-US" altLang="en-US" sz="2000" b="1" dirty="0">
                <a:highlight>
                  <a:srgbClr val="00FFFF"/>
                </a:highlight>
              </a:rPr>
              <a:t>reposition</a:t>
            </a:r>
          </a:p>
          <a:p>
            <a:pPr lvl="1">
              <a:buFont typeface="Wingdings" panose="05000000000000000000" pitchFamily="2" charset="2"/>
              <a:buChar char="§"/>
            </a:pPr>
            <a:r>
              <a:rPr lang="en-US" altLang="en-US" sz="2000" b="1" dirty="0">
                <a:highlight>
                  <a:srgbClr val="00FFFF"/>
                </a:highlight>
              </a:rPr>
              <a:t>get</a:t>
            </a:r>
            <a:r>
              <a:rPr lang="en-US" altLang="en-US" sz="2000" dirty="0"/>
              <a:t> and </a:t>
            </a:r>
            <a:r>
              <a:rPr lang="en-US" altLang="en-US" sz="2000" b="1" dirty="0">
                <a:highlight>
                  <a:srgbClr val="00FFFF"/>
                </a:highlight>
              </a:rPr>
              <a:t>set file attributes</a:t>
            </a:r>
          </a:p>
          <a:p>
            <a:pPr marL="457200" lvl="1" indent="0">
              <a:buNone/>
            </a:pPr>
            <a:endParaRPr lang="en-US" altLang="en-US" sz="2000" b="1" dirty="0">
              <a:highlight>
                <a:srgbClr val="00FFFF"/>
              </a:highlight>
            </a:endParaRPr>
          </a:p>
          <a:p>
            <a:pPr>
              <a:spcBef>
                <a:spcPts val="1200"/>
              </a:spcBef>
              <a:buFont typeface="Wingdings" panose="05000000000000000000" pitchFamily="2" charset="2"/>
              <a:buChar char="q"/>
            </a:pPr>
            <a:r>
              <a:rPr lang="en-US" altLang="en-US" sz="2400" b="1" dirty="0"/>
              <a:t>Device management</a:t>
            </a:r>
          </a:p>
          <a:p>
            <a:pPr lvl="1">
              <a:buFont typeface="Wingdings" panose="05000000000000000000" pitchFamily="2" charset="2"/>
              <a:buChar char="§"/>
            </a:pPr>
            <a:r>
              <a:rPr lang="en-US" altLang="en-US" sz="2000" b="1" dirty="0">
                <a:highlight>
                  <a:srgbClr val="00FFFF"/>
                </a:highlight>
              </a:rPr>
              <a:t>request device</a:t>
            </a:r>
            <a:r>
              <a:rPr lang="en-US" altLang="en-US" sz="2000" dirty="0"/>
              <a:t>, </a:t>
            </a:r>
            <a:r>
              <a:rPr lang="en-US" altLang="en-US" sz="2000" b="1" dirty="0">
                <a:highlight>
                  <a:srgbClr val="00FFFF"/>
                </a:highlight>
              </a:rPr>
              <a:t>release device</a:t>
            </a:r>
          </a:p>
          <a:p>
            <a:pPr lvl="1">
              <a:buFont typeface="Wingdings" panose="05000000000000000000" pitchFamily="2" charset="2"/>
              <a:buChar char="§"/>
            </a:pPr>
            <a:r>
              <a:rPr lang="en-US" altLang="en-US" sz="2000" b="1" dirty="0">
                <a:highlight>
                  <a:srgbClr val="00FFFF"/>
                </a:highlight>
              </a:rPr>
              <a:t>read</a:t>
            </a:r>
            <a:r>
              <a:rPr lang="en-US" altLang="en-US" sz="2000" dirty="0"/>
              <a:t>, </a:t>
            </a:r>
            <a:r>
              <a:rPr lang="en-US" altLang="en-US" sz="2000" b="1" dirty="0">
                <a:highlight>
                  <a:srgbClr val="00FFFF"/>
                </a:highlight>
              </a:rPr>
              <a:t>write</a:t>
            </a:r>
            <a:r>
              <a:rPr lang="en-US" altLang="en-US" sz="2000" dirty="0"/>
              <a:t>, </a:t>
            </a:r>
            <a:r>
              <a:rPr lang="en-US" altLang="en-US" sz="2000" b="1" dirty="0">
                <a:highlight>
                  <a:srgbClr val="00FFFF"/>
                </a:highlight>
              </a:rPr>
              <a:t>reposition</a:t>
            </a:r>
          </a:p>
          <a:p>
            <a:pPr lvl="1">
              <a:buFont typeface="Wingdings" panose="05000000000000000000" pitchFamily="2" charset="2"/>
              <a:buChar char="§"/>
            </a:pPr>
            <a:r>
              <a:rPr lang="en-US" altLang="en-US" sz="2000" b="1" dirty="0">
                <a:highlight>
                  <a:srgbClr val="00FFFF"/>
                </a:highlight>
              </a:rPr>
              <a:t>get device attributes</a:t>
            </a:r>
            <a:r>
              <a:rPr lang="en-US" altLang="en-US" sz="2000" dirty="0"/>
              <a:t>, </a:t>
            </a:r>
            <a:r>
              <a:rPr lang="en-US" altLang="en-US" sz="2000" b="1" dirty="0">
                <a:highlight>
                  <a:srgbClr val="00FFFF"/>
                </a:highlight>
              </a:rPr>
              <a:t>set device attributes</a:t>
            </a:r>
          </a:p>
          <a:p>
            <a:pPr lvl="1">
              <a:buFont typeface="Wingdings" panose="05000000000000000000" pitchFamily="2" charset="2"/>
              <a:buChar char="§"/>
            </a:pPr>
            <a:r>
              <a:rPr lang="en-US" altLang="en-US" sz="2000" b="1" dirty="0">
                <a:highlight>
                  <a:srgbClr val="00FFFF"/>
                </a:highlight>
              </a:rPr>
              <a:t>logically attach</a:t>
            </a:r>
            <a:r>
              <a:rPr lang="en-US" altLang="en-US" sz="2000" b="1" dirty="0"/>
              <a:t> </a:t>
            </a:r>
            <a:r>
              <a:rPr lang="en-US" altLang="en-US" sz="2000" dirty="0"/>
              <a:t>or </a:t>
            </a:r>
            <a:r>
              <a:rPr lang="en-US" altLang="en-US" sz="2000" b="1" dirty="0">
                <a:highlight>
                  <a:srgbClr val="00FFFF"/>
                </a:highlight>
              </a:rPr>
              <a:t>detach devices</a:t>
            </a:r>
          </a:p>
          <a:p>
            <a:pPr lvl="1"/>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D719BD4-8F1F-4411-9151-7720A2000D75}"/>
              </a:ext>
            </a:extLst>
          </p:cNvPr>
          <p:cNvSpPr>
            <a:spLocks noGrp="1" noChangeArrowheads="1"/>
          </p:cNvSpPr>
          <p:nvPr>
            <p:ph type="title"/>
          </p:nvPr>
        </p:nvSpPr>
        <p:spPr>
          <a:xfrm>
            <a:off x="536575" y="198438"/>
            <a:ext cx="8229600" cy="576262"/>
          </a:xfrm>
        </p:spPr>
        <p:txBody>
          <a:bodyPr/>
          <a:lstStyle/>
          <a:p>
            <a:pPr eaLnBrk="1" hangingPunct="1"/>
            <a:r>
              <a:rPr lang="en-US" altLang="en-US"/>
              <a:t>Types of System Calls (Cont.)</a:t>
            </a:r>
          </a:p>
        </p:txBody>
      </p:sp>
      <p:sp>
        <p:nvSpPr>
          <p:cNvPr id="24579" name="Rectangle 4">
            <a:extLst>
              <a:ext uri="{FF2B5EF4-FFF2-40B4-BE49-F238E27FC236}">
                <a16:creationId xmlns:a16="http://schemas.microsoft.com/office/drawing/2014/main" id="{886ABA34-9118-4C00-ABB1-6ED48B29920A}"/>
              </a:ext>
            </a:extLst>
          </p:cNvPr>
          <p:cNvSpPr>
            <a:spLocks noGrp="1" noChangeArrowheads="1"/>
          </p:cNvSpPr>
          <p:nvPr>
            <p:ph type="body" idx="1"/>
          </p:nvPr>
        </p:nvSpPr>
        <p:spPr>
          <a:xfrm>
            <a:off x="536575" y="969818"/>
            <a:ext cx="8229599" cy="5430982"/>
          </a:xfrm>
        </p:spPr>
        <p:txBody>
          <a:bodyPr/>
          <a:lstStyle/>
          <a:p>
            <a:pPr>
              <a:spcBef>
                <a:spcPts val="1200"/>
              </a:spcBef>
              <a:buFont typeface="Wingdings" panose="05000000000000000000" pitchFamily="2" charset="2"/>
              <a:buChar char="q"/>
            </a:pPr>
            <a:r>
              <a:rPr lang="en-US" altLang="en-US" sz="2400" b="1" dirty="0"/>
              <a:t>Information maintenance</a:t>
            </a:r>
          </a:p>
          <a:p>
            <a:pPr lvl="1">
              <a:buFont typeface="Wingdings" panose="05000000000000000000" pitchFamily="2" charset="2"/>
              <a:buChar char="§"/>
            </a:pPr>
            <a:r>
              <a:rPr lang="en-US" altLang="en-US" sz="2000" b="1" dirty="0">
                <a:highlight>
                  <a:srgbClr val="00FFFF"/>
                </a:highlight>
              </a:rPr>
              <a:t>get time</a:t>
            </a:r>
            <a:r>
              <a:rPr lang="en-US" altLang="en-US" sz="2000" b="1" dirty="0"/>
              <a:t> </a:t>
            </a:r>
            <a:r>
              <a:rPr lang="en-US" altLang="en-US" sz="2000" dirty="0"/>
              <a:t>or </a:t>
            </a:r>
            <a:r>
              <a:rPr lang="en-US" altLang="en-US" sz="2000" b="1" dirty="0">
                <a:highlight>
                  <a:srgbClr val="00FFFF"/>
                </a:highlight>
              </a:rPr>
              <a:t>date</a:t>
            </a:r>
            <a:r>
              <a:rPr lang="en-US" altLang="en-US" sz="2000" dirty="0"/>
              <a:t>, </a:t>
            </a:r>
            <a:r>
              <a:rPr lang="en-US" altLang="en-US" sz="2000" b="1" dirty="0">
                <a:highlight>
                  <a:srgbClr val="00FFFF"/>
                </a:highlight>
              </a:rPr>
              <a:t>set time</a:t>
            </a:r>
            <a:r>
              <a:rPr lang="en-US" altLang="en-US" sz="2000" dirty="0"/>
              <a:t> or </a:t>
            </a:r>
            <a:r>
              <a:rPr lang="en-US" altLang="en-US" sz="2000" b="1" dirty="0">
                <a:highlight>
                  <a:srgbClr val="00FFFF"/>
                </a:highlight>
              </a:rPr>
              <a:t>date</a:t>
            </a:r>
          </a:p>
          <a:p>
            <a:pPr lvl="1">
              <a:buFont typeface="Wingdings" panose="05000000000000000000" pitchFamily="2" charset="2"/>
              <a:buChar char="§"/>
            </a:pPr>
            <a:r>
              <a:rPr lang="en-US" altLang="en-US" sz="2000" b="1" dirty="0">
                <a:highlight>
                  <a:srgbClr val="00FFFF"/>
                </a:highlight>
              </a:rPr>
              <a:t>get system data</a:t>
            </a:r>
            <a:r>
              <a:rPr lang="en-US" altLang="en-US" sz="2000" dirty="0"/>
              <a:t>, </a:t>
            </a:r>
            <a:r>
              <a:rPr lang="en-US" altLang="en-US" sz="2000" b="1" dirty="0">
                <a:highlight>
                  <a:srgbClr val="00FFFF"/>
                </a:highlight>
              </a:rPr>
              <a:t>set system data</a:t>
            </a:r>
          </a:p>
          <a:p>
            <a:pPr lvl="1">
              <a:buFont typeface="Wingdings" panose="05000000000000000000" pitchFamily="2" charset="2"/>
              <a:buChar char="§"/>
            </a:pPr>
            <a:r>
              <a:rPr lang="en-US" altLang="en-US" sz="2000" b="1" dirty="0">
                <a:highlight>
                  <a:srgbClr val="00FFFF"/>
                </a:highlight>
              </a:rPr>
              <a:t>get</a:t>
            </a:r>
            <a:r>
              <a:rPr lang="en-US" altLang="en-US" sz="2000" dirty="0"/>
              <a:t> and </a:t>
            </a:r>
            <a:r>
              <a:rPr lang="en-US" altLang="en-US" sz="2000" b="1" dirty="0">
                <a:highlight>
                  <a:srgbClr val="00FFFF"/>
                </a:highlight>
              </a:rPr>
              <a:t>set process</a:t>
            </a:r>
            <a:r>
              <a:rPr lang="en-US" altLang="en-US" sz="2000" dirty="0"/>
              <a:t>, </a:t>
            </a:r>
            <a:r>
              <a:rPr lang="en-US" altLang="en-US" sz="2000" b="1" dirty="0">
                <a:highlight>
                  <a:srgbClr val="00FFFF"/>
                </a:highlight>
              </a:rPr>
              <a:t>file</a:t>
            </a:r>
            <a:r>
              <a:rPr lang="en-US" altLang="en-US" sz="2000" dirty="0"/>
              <a:t>, or </a:t>
            </a:r>
            <a:r>
              <a:rPr lang="en-US" altLang="en-US" sz="2000" b="1" dirty="0">
                <a:highlight>
                  <a:srgbClr val="00FFFF"/>
                </a:highlight>
              </a:rPr>
              <a:t>device attributes</a:t>
            </a:r>
          </a:p>
          <a:p>
            <a:pPr>
              <a:spcBef>
                <a:spcPts val="1200"/>
              </a:spcBef>
              <a:buFont typeface="Wingdings" panose="05000000000000000000" pitchFamily="2" charset="2"/>
              <a:buChar char="q"/>
            </a:pPr>
            <a:r>
              <a:rPr lang="en-US" altLang="en-US" sz="2400" b="1" dirty="0"/>
              <a:t>Communications</a:t>
            </a:r>
          </a:p>
          <a:p>
            <a:pPr lvl="1" algn="just">
              <a:buFont typeface="Wingdings" panose="05000000000000000000" pitchFamily="2" charset="2"/>
              <a:buChar char="§"/>
            </a:pPr>
            <a:r>
              <a:rPr lang="en-US" altLang="en-US" sz="2000" b="1" dirty="0">
                <a:highlight>
                  <a:srgbClr val="00FFFF"/>
                </a:highlight>
              </a:rPr>
              <a:t>create</a:t>
            </a:r>
            <a:r>
              <a:rPr lang="en-US" altLang="en-US" sz="2000" dirty="0"/>
              <a:t>, </a:t>
            </a:r>
            <a:r>
              <a:rPr lang="en-US" altLang="en-US" sz="2000" b="1" dirty="0">
                <a:highlight>
                  <a:srgbClr val="00FFFF"/>
                </a:highlight>
              </a:rPr>
              <a:t>delete communication connection</a:t>
            </a:r>
          </a:p>
          <a:p>
            <a:pPr lvl="1" algn="just">
              <a:buFont typeface="Wingdings" panose="05000000000000000000" pitchFamily="2" charset="2"/>
              <a:buChar char="§"/>
            </a:pPr>
            <a:r>
              <a:rPr lang="en-US" altLang="en-US" sz="2000" dirty="0"/>
              <a:t>send, receive messages if </a:t>
            </a:r>
            <a:r>
              <a:rPr lang="en-US" altLang="en-US" sz="2000" b="1" dirty="0">
                <a:solidFill>
                  <a:srgbClr val="3366FF"/>
                </a:solidFill>
              </a:rPr>
              <a:t>message passing model </a:t>
            </a:r>
            <a:r>
              <a:rPr lang="en-US" altLang="en-US" sz="2000" dirty="0"/>
              <a:t>to </a:t>
            </a:r>
            <a:r>
              <a:rPr lang="en-US" altLang="en-US" sz="2000" b="1" dirty="0">
                <a:solidFill>
                  <a:srgbClr val="3366FF"/>
                </a:solidFill>
              </a:rPr>
              <a:t>host name</a:t>
            </a:r>
            <a:r>
              <a:rPr lang="en-US" altLang="en-US" sz="2000" dirty="0"/>
              <a:t> or </a:t>
            </a:r>
            <a:r>
              <a:rPr lang="en-US" altLang="en-US" sz="2000" b="1" dirty="0">
                <a:solidFill>
                  <a:srgbClr val="3366FF"/>
                </a:solidFill>
              </a:rPr>
              <a:t>process name</a:t>
            </a:r>
          </a:p>
          <a:p>
            <a:pPr lvl="2" algn="just">
              <a:buFont typeface="Wingdings" panose="05000000000000000000" pitchFamily="2" charset="2"/>
              <a:buChar char="§"/>
            </a:pPr>
            <a:r>
              <a:rPr lang="en-US" altLang="en-US" sz="2000" dirty="0"/>
              <a:t>From</a:t>
            </a:r>
            <a:r>
              <a:rPr lang="en-US" altLang="en-US" sz="2000" b="1" dirty="0">
                <a:solidFill>
                  <a:srgbClr val="3366FF"/>
                </a:solidFill>
              </a:rPr>
              <a:t> client </a:t>
            </a:r>
            <a:r>
              <a:rPr lang="en-US" altLang="en-US" sz="2000" dirty="0"/>
              <a:t>to</a:t>
            </a:r>
            <a:r>
              <a:rPr lang="en-US" altLang="en-US" sz="2000" b="1" dirty="0">
                <a:solidFill>
                  <a:srgbClr val="3366FF"/>
                </a:solidFill>
              </a:rPr>
              <a:t> server</a:t>
            </a:r>
          </a:p>
          <a:p>
            <a:pPr lvl="1" algn="just">
              <a:buFont typeface="Wingdings" panose="05000000000000000000" pitchFamily="2" charset="2"/>
              <a:buChar char="§"/>
            </a:pPr>
            <a:r>
              <a:rPr lang="en-US" altLang="en-US" sz="2000" b="1" dirty="0">
                <a:solidFill>
                  <a:srgbClr val="3366FF"/>
                </a:solidFill>
              </a:rPr>
              <a:t>Shared-memory model </a:t>
            </a:r>
            <a:r>
              <a:rPr lang="en-US" altLang="en-US" sz="2000" dirty="0"/>
              <a:t>create and gain access to memory regions</a:t>
            </a:r>
          </a:p>
          <a:p>
            <a:pPr lvl="1" algn="just">
              <a:buFont typeface="Wingdings" panose="05000000000000000000" pitchFamily="2" charset="2"/>
              <a:buChar char="§"/>
            </a:pPr>
            <a:r>
              <a:rPr lang="en-US" altLang="en-US" sz="2000" dirty="0"/>
              <a:t>transfer status information</a:t>
            </a:r>
          </a:p>
          <a:p>
            <a:pPr lvl="1" algn="just">
              <a:buFont typeface="Wingdings" panose="05000000000000000000" pitchFamily="2" charset="2"/>
              <a:buChar char="§"/>
            </a:pPr>
            <a:r>
              <a:rPr lang="en-US" altLang="en-US" sz="2000" dirty="0"/>
              <a:t>attach and detach remote devices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BBEFD60-D835-49F8-AD27-575EE12EC25D}"/>
              </a:ext>
            </a:extLst>
          </p:cNvPr>
          <p:cNvSpPr>
            <a:spLocks noGrp="1" noChangeArrowheads="1"/>
          </p:cNvSpPr>
          <p:nvPr>
            <p:ph type="title"/>
          </p:nvPr>
        </p:nvSpPr>
        <p:spPr>
          <a:xfrm>
            <a:off x="504825" y="198438"/>
            <a:ext cx="8229600" cy="576262"/>
          </a:xfrm>
        </p:spPr>
        <p:txBody>
          <a:bodyPr/>
          <a:lstStyle/>
          <a:p>
            <a:pPr eaLnBrk="1" hangingPunct="1"/>
            <a:r>
              <a:rPr lang="en-US" altLang="en-US"/>
              <a:t>Types of System Calls (Cont.)</a:t>
            </a:r>
          </a:p>
        </p:txBody>
      </p:sp>
      <p:sp>
        <p:nvSpPr>
          <p:cNvPr id="25603" name="Rectangle 4">
            <a:extLst>
              <a:ext uri="{FF2B5EF4-FFF2-40B4-BE49-F238E27FC236}">
                <a16:creationId xmlns:a16="http://schemas.microsoft.com/office/drawing/2014/main" id="{873A5BA3-8B48-4AF1-B4FD-9CA04CE22D2F}"/>
              </a:ext>
            </a:extLst>
          </p:cNvPr>
          <p:cNvSpPr>
            <a:spLocks noGrp="1" noChangeArrowheads="1"/>
          </p:cNvSpPr>
          <p:nvPr>
            <p:ph type="body" idx="1"/>
          </p:nvPr>
        </p:nvSpPr>
        <p:spPr>
          <a:xfrm>
            <a:off x="504826" y="1524000"/>
            <a:ext cx="8229600" cy="2032000"/>
          </a:xfrm>
        </p:spPr>
        <p:txBody>
          <a:bodyPr/>
          <a:lstStyle/>
          <a:p>
            <a:pPr>
              <a:spcBef>
                <a:spcPts val="1200"/>
              </a:spcBef>
              <a:buFont typeface="Wingdings" panose="05000000000000000000" pitchFamily="2" charset="2"/>
              <a:buChar char="q"/>
            </a:pPr>
            <a:r>
              <a:rPr lang="en-US" altLang="en-US" sz="2400" b="1" dirty="0"/>
              <a:t>Protection</a:t>
            </a:r>
          </a:p>
          <a:p>
            <a:pPr lvl="1">
              <a:spcBef>
                <a:spcPts val="600"/>
              </a:spcBef>
              <a:spcAft>
                <a:spcPts val="600"/>
              </a:spcAft>
              <a:buFont typeface="Wingdings" panose="05000000000000000000" pitchFamily="2" charset="2"/>
              <a:buChar char="§"/>
            </a:pPr>
            <a:r>
              <a:rPr lang="en-US" altLang="en-US" sz="2000" b="1" dirty="0">
                <a:highlight>
                  <a:srgbClr val="00FFFF"/>
                </a:highlight>
              </a:rPr>
              <a:t>Control access to resources</a:t>
            </a:r>
          </a:p>
          <a:p>
            <a:pPr lvl="1">
              <a:spcBef>
                <a:spcPts val="600"/>
              </a:spcBef>
              <a:spcAft>
                <a:spcPts val="600"/>
              </a:spcAft>
              <a:buFont typeface="Wingdings" panose="05000000000000000000" pitchFamily="2" charset="2"/>
              <a:buChar char="§"/>
            </a:pPr>
            <a:r>
              <a:rPr lang="en-US" altLang="en-US" sz="2000" b="1" dirty="0">
                <a:highlight>
                  <a:srgbClr val="00FFFF"/>
                </a:highlight>
              </a:rPr>
              <a:t>Get</a:t>
            </a:r>
            <a:r>
              <a:rPr lang="en-US" altLang="en-US" sz="2000" dirty="0"/>
              <a:t> and </a:t>
            </a:r>
            <a:r>
              <a:rPr lang="en-US" altLang="en-US" sz="2000" b="1" dirty="0">
                <a:highlight>
                  <a:srgbClr val="00FFFF"/>
                </a:highlight>
              </a:rPr>
              <a:t>set permissions</a:t>
            </a:r>
          </a:p>
          <a:p>
            <a:pPr lvl="1">
              <a:spcBef>
                <a:spcPts val="600"/>
              </a:spcBef>
              <a:spcAft>
                <a:spcPts val="600"/>
              </a:spcAft>
              <a:buFont typeface="Wingdings" panose="05000000000000000000" pitchFamily="2" charset="2"/>
              <a:buChar char="§"/>
            </a:pPr>
            <a:r>
              <a:rPr lang="en-US" altLang="en-US" sz="2000" b="1" dirty="0">
                <a:highlight>
                  <a:srgbClr val="00FFFF"/>
                </a:highlight>
              </a:rPr>
              <a:t>Allow</a:t>
            </a:r>
            <a:r>
              <a:rPr lang="en-US" altLang="en-US" sz="2000" dirty="0"/>
              <a:t> and </a:t>
            </a:r>
            <a:r>
              <a:rPr lang="en-US" altLang="en-US" sz="2000" b="1" dirty="0">
                <a:highlight>
                  <a:srgbClr val="00FFFF"/>
                </a:highlight>
              </a:rPr>
              <a:t>deny user access</a:t>
            </a:r>
          </a:p>
          <a:p>
            <a:pPr lvl="1"/>
            <a:endParaRPr lang="en-US" altLang="en-US" sz="2000" b="1" dirty="0">
              <a:highlight>
                <a:srgbClr val="00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A0B3A919-47D7-4795-B468-C602668E9A9B}"/>
              </a:ext>
            </a:extLst>
          </p:cNvPr>
          <p:cNvSpPr>
            <a:spLocks noGrp="1"/>
          </p:cNvSpPr>
          <p:nvPr>
            <p:ph type="title"/>
          </p:nvPr>
        </p:nvSpPr>
        <p:spPr>
          <a:xfrm>
            <a:off x="1179513" y="106363"/>
            <a:ext cx="7648575" cy="576262"/>
          </a:xfrm>
        </p:spPr>
        <p:txBody>
          <a:bodyPr/>
          <a:lstStyle/>
          <a:p>
            <a:pPr eaLnBrk="1" hangingPunct="1"/>
            <a:r>
              <a:rPr lang="en-US" altLang="en-US" sz="2400"/>
              <a:t>Examples of Windows and  Unix System Calls</a:t>
            </a:r>
          </a:p>
        </p:txBody>
      </p:sp>
      <p:pic>
        <p:nvPicPr>
          <p:cNvPr id="26627" name="Picture 6" descr="OS8-p61">
            <a:extLst>
              <a:ext uri="{FF2B5EF4-FFF2-40B4-BE49-F238E27FC236}">
                <a16:creationId xmlns:a16="http://schemas.microsoft.com/office/drawing/2014/main" id="{3691AB64-3D08-460A-B94C-3087323A7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63" y="928255"/>
            <a:ext cx="8506691"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6F5BEFC-01D7-466C-A1C0-BA7CEF523A3A}"/>
              </a:ext>
            </a:extLst>
          </p:cNvPr>
          <p:cNvSpPr>
            <a:spLocks noGrp="1" noChangeArrowheads="1"/>
          </p:cNvSpPr>
          <p:nvPr>
            <p:ph type="title"/>
          </p:nvPr>
        </p:nvSpPr>
        <p:spPr>
          <a:xfrm>
            <a:off x="457200" y="184150"/>
            <a:ext cx="8229600" cy="576263"/>
          </a:xfrm>
        </p:spPr>
        <p:txBody>
          <a:bodyPr/>
          <a:lstStyle/>
          <a:p>
            <a:pPr eaLnBrk="1" hangingPunct="1"/>
            <a:r>
              <a:rPr lang="en-US" altLang="en-US"/>
              <a:t>Standard C Library Example</a:t>
            </a:r>
          </a:p>
        </p:txBody>
      </p:sp>
      <p:sp>
        <p:nvSpPr>
          <p:cNvPr id="27651" name="Rectangle 3">
            <a:extLst>
              <a:ext uri="{FF2B5EF4-FFF2-40B4-BE49-F238E27FC236}">
                <a16:creationId xmlns:a16="http://schemas.microsoft.com/office/drawing/2014/main" id="{5BAA0B14-5A9B-49F1-8519-CED2768017BB}"/>
              </a:ext>
            </a:extLst>
          </p:cNvPr>
          <p:cNvSpPr>
            <a:spLocks noGrp="1" noChangeArrowheads="1"/>
          </p:cNvSpPr>
          <p:nvPr>
            <p:ph type="body" idx="1"/>
          </p:nvPr>
        </p:nvSpPr>
        <p:spPr>
          <a:xfrm>
            <a:off x="457200" y="955964"/>
            <a:ext cx="8409709" cy="5295611"/>
          </a:xfrm>
        </p:spPr>
        <p:txBody>
          <a:bodyPr/>
          <a:lstStyle/>
          <a:p>
            <a:pPr algn="just">
              <a:buFont typeface="Wingdings" panose="05000000000000000000" pitchFamily="2" charset="2"/>
              <a:buChar char="q"/>
            </a:pPr>
            <a:r>
              <a:rPr lang="en-US" altLang="en-US" sz="2000" b="1" dirty="0"/>
              <a:t>C program invoking </a:t>
            </a:r>
            <a:r>
              <a:rPr lang="en-US" altLang="en-US" sz="2000" b="1" dirty="0" err="1"/>
              <a:t>printf</a:t>
            </a:r>
            <a:r>
              <a:rPr lang="en-US" altLang="en-US" sz="2000" b="1" dirty="0"/>
              <a:t>() library call, which calls write() system call</a:t>
            </a:r>
          </a:p>
        </p:txBody>
      </p:sp>
      <p:pic>
        <p:nvPicPr>
          <p:cNvPr id="27652" name="Picture 1" descr="Screen Shot 2012-12-01 at 1.12.03 PM.png">
            <a:extLst>
              <a:ext uri="{FF2B5EF4-FFF2-40B4-BE49-F238E27FC236}">
                <a16:creationId xmlns:a16="http://schemas.microsoft.com/office/drawing/2014/main" id="{9754D491-97CD-47BC-9DF3-B0B1F842D8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4728" y="1593272"/>
            <a:ext cx="6677890" cy="495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B183ACF5-F650-48AD-91D8-2963177FA33A}"/>
              </a:ext>
            </a:extLst>
          </p:cNvPr>
          <p:cNvSpPr>
            <a:spLocks noGrp="1"/>
          </p:cNvSpPr>
          <p:nvPr>
            <p:ph type="title"/>
          </p:nvPr>
        </p:nvSpPr>
        <p:spPr>
          <a:xfrm>
            <a:off x="457200" y="141288"/>
            <a:ext cx="8229600" cy="576262"/>
          </a:xfrm>
        </p:spPr>
        <p:txBody>
          <a:bodyPr/>
          <a:lstStyle/>
          <a:p>
            <a:r>
              <a:rPr lang="en-US" altLang="en-US" dirty="0"/>
              <a:t>Example: MS-DOS</a:t>
            </a:r>
          </a:p>
        </p:txBody>
      </p:sp>
      <p:sp>
        <p:nvSpPr>
          <p:cNvPr id="28675" name="Content Placeholder 2">
            <a:extLst>
              <a:ext uri="{FF2B5EF4-FFF2-40B4-BE49-F238E27FC236}">
                <a16:creationId xmlns:a16="http://schemas.microsoft.com/office/drawing/2014/main" id="{392D2A08-99B5-41EC-B05D-34FB8AD2BF66}"/>
              </a:ext>
            </a:extLst>
          </p:cNvPr>
          <p:cNvSpPr>
            <a:spLocks noGrp="1"/>
          </p:cNvSpPr>
          <p:nvPr>
            <p:ph idx="1"/>
          </p:nvPr>
        </p:nvSpPr>
        <p:spPr>
          <a:xfrm>
            <a:off x="501650" y="983674"/>
            <a:ext cx="4310060" cy="5472544"/>
          </a:xfrm>
        </p:spPr>
        <p:txBody>
          <a:bodyPr/>
          <a:lstStyle/>
          <a:p>
            <a:pPr algn="just">
              <a:buFont typeface="Wingdings" panose="05000000000000000000" pitchFamily="2" charset="2"/>
              <a:buChar char="q"/>
            </a:pPr>
            <a:r>
              <a:rPr lang="en-US" altLang="en-US" sz="2000" dirty="0"/>
              <a:t>Single-tasking</a:t>
            </a:r>
          </a:p>
          <a:p>
            <a:pPr algn="just">
              <a:buFont typeface="Wingdings" panose="05000000000000000000" pitchFamily="2" charset="2"/>
              <a:buChar char="q"/>
            </a:pPr>
            <a:r>
              <a:rPr lang="en-US" altLang="en-US" sz="2000" dirty="0"/>
              <a:t>Shell invoked when system booted</a:t>
            </a:r>
          </a:p>
          <a:p>
            <a:pPr>
              <a:buFont typeface="Wingdings" panose="05000000000000000000" pitchFamily="2" charset="2"/>
              <a:buChar char="q"/>
            </a:pPr>
            <a:r>
              <a:rPr lang="en-US" altLang="en-US" sz="2000" dirty="0"/>
              <a:t>Simple method to run program</a:t>
            </a:r>
          </a:p>
          <a:p>
            <a:pPr lvl="1" algn="just">
              <a:buFont typeface="Wingdings" panose="05000000000000000000" pitchFamily="2" charset="2"/>
              <a:buChar char="§"/>
            </a:pPr>
            <a:r>
              <a:rPr lang="en-US" altLang="en-US" dirty="0"/>
              <a:t>No process created</a:t>
            </a:r>
          </a:p>
          <a:p>
            <a:pPr algn="just">
              <a:buFont typeface="Wingdings" panose="05000000000000000000" pitchFamily="2" charset="2"/>
              <a:buChar char="q"/>
            </a:pPr>
            <a:r>
              <a:rPr lang="en-US" altLang="en-US" sz="2000" dirty="0"/>
              <a:t>Single memory space</a:t>
            </a:r>
          </a:p>
          <a:p>
            <a:pPr algn="just">
              <a:buFont typeface="Wingdings" panose="05000000000000000000" pitchFamily="2" charset="2"/>
              <a:buChar char="q"/>
            </a:pPr>
            <a:r>
              <a:rPr lang="en-US" altLang="en-US" sz="2000" dirty="0"/>
              <a:t>Loads program into memory, overwriting all but the kernel</a:t>
            </a:r>
          </a:p>
          <a:p>
            <a:pPr algn="just">
              <a:buFont typeface="Wingdings" panose="05000000000000000000" pitchFamily="2" charset="2"/>
              <a:buChar char="q"/>
            </a:pPr>
            <a:r>
              <a:rPr lang="en-US" altLang="en-US" sz="2000" dirty="0"/>
              <a:t>Program exit -&gt; shell reloaded</a:t>
            </a:r>
          </a:p>
        </p:txBody>
      </p:sp>
      <p:pic>
        <p:nvPicPr>
          <p:cNvPr id="28676" name="Picture 9" descr="2">
            <a:extLst>
              <a:ext uri="{FF2B5EF4-FFF2-40B4-BE49-F238E27FC236}">
                <a16:creationId xmlns:a16="http://schemas.microsoft.com/office/drawing/2014/main" id="{858A7045-6526-4DA4-93E8-5ABE1C25F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710" y="983675"/>
            <a:ext cx="3830639" cy="510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5">
            <a:extLst>
              <a:ext uri="{FF2B5EF4-FFF2-40B4-BE49-F238E27FC236}">
                <a16:creationId xmlns:a16="http://schemas.microsoft.com/office/drawing/2014/main" id="{772E84AE-4857-41DD-BCE2-A38A5340C511}"/>
              </a:ext>
            </a:extLst>
          </p:cNvPr>
          <p:cNvSpPr>
            <a:spLocks noChangeArrowheads="1"/>
          </p:cNvSpPr>
          <p:nvPr/>
        </p:nvSpPr>
        <p:spPr bwMode="auto">
          <a:xfrm>
            <a:off x="4811714" y="5484594"/>
            <a:ext cx="4549774"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buClr>
                <a:srgbClr val="993300"/>
              </a:buClr>
              <a:buSzPct val="90000"/>
              <a:buFont typeface="Monotype Sorts" pitchFamily="-84" charset="2"/>
              <a:buNone/>
            </a:pPr>
            <a:r>
              <a:rPr kumimoji="1" lang="en-US" altLang="en-US" dirty="0">
                <a:latin typeface="Helvetica" panose="020B0604020202020204" pitchFamily="34" charset="0"/>
              </a:rPr>
              <a:t>At system startup          running a program</a:t>
            </a:r>
          </a:p>
          <a:p>
            <a:pPr>
              <a:spcBef>
                <a:spcPct val="50000"/>
              </a:spcBef>
              <a:buClr>
                <a:srgbClr val="993300"/>
              </a:buClr>
              <a:buSzPct val="90000"/>
              <a:buFont typeface="Monotype Sorts" pitchFamily="-84" charset="2"/>
              <a:buNone/>
            </a:pPr>
            <a:endParaRPr kumimoji="1" lang="en-US" altLang="en-US" dirty="0">
              <a:latin typeface="Helvetica"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72DBCF70-6066-4003-B3BB-AFF796140E88}"/>
              </a:ext>
            </a:extLst>
          </p:cNvPr>
          <p:cNvSpPr>
            <a:spLocks noGrp="1"/>
          </p:cNvSpPr>
          <p:nvPr>
            <p:ph type="title"/>
          </p:nvPr>
        </p:nvSpPr>
        <p:spPr>
          <a:xfrm>
            <a:off x="457200" y="141288"/>
            <a:ext cx="8229600" cy="576262"/>
          </a:xfrm>
        </p:spPr>
        <p:txBody>
          <a:bodyPr/>
          <a:lstStyle/>
          <a:p>
            <a:r>
              <a:rPr lang="en-US" altLang="en-US" dirty="0"/>
              <a:t>Example: FreeBSD</a:t>
            </a:r>
          </a:p>
        </p:txBody>
      </p:sp>
      <p:sp>
        <p:nvSpPr>
          <p:cNvPr id="29699" name="Content Placeholder 2">
            <a:extLst>
              <a:ext uri="{FF2B5EF4-FFF2-40B4-BE49-F238E27FC236}">
                <a16:creationId xmlns:a16="http://schemas.microsoft.com/office/drawing/2014/main" id="{308D1E81-7829-4380-8036-21050383546A}"/>
              </a:ext>
            </a:extLst>
          </p:cNvPr>
          <p:cNvSpPr>
            <a:spLocks noGrp="1"/>
          </p:cNvSpPr>
          <p:nvPr>
            <p:ph idx="1"/>
          </p:nvPr>
        </p:nvSpPr>
        <p:spPr>
          <a:xfrm>
            <a:off x="457200" y="1044575"/>
            <a:ext cx="5527964" cy="5245389"/>
          </a:xfrm>
        </p:spPr>
        <p:txBody>
          <a:bodyPr/>
          <a:lstStyle/>
          <a:p>
            <a:pPr algn="just">
              <a:buFont typeface="Wingdings" panose="05000000000000000000" pitchFamily="2" charset="2"/>
              <a:buChar char="q"/>
            </a:pPr>
            <a:r>
              <a:rPr lang="en-US" altLang="en-US" sz="2000" dirty="0"/>
              <a:t>Unix variant</a:t>
            </a:r>
          </a:p>
          <a:p>
            <a:pPr algn="just">
              <a:buFont typeface="Wingdings" panose="05000000000000000000" pitchFamily="2" charset="2"/>
              <a:buChar char="q"/>
            </a:pPr>
            <a:r>
              <a:rPr lang="en-US" altLang="en-US" sz="2000" dirty="0"/>
              <a:t>Multitasking</a:t>
            </a:r>
          </a:p>
          <a:p>
            <a:pPr algn="just">
              <a:buFont typeface="Wingdings" panose="05000000000000000000" pitchFamily="2" charset="2"/>
              <a:buChar char="q"/>
            </a:pPr>
            <a:r>
              <a:rPr lang="en-US" altLang="en-US" sz="2000" dirty="0"/>
              <a:t>User login -&gt; invoke user</a:t>
            </a:r>
            <a:r>
              <a:rPr lang="ja-JP" altLang="en-US" sz="2000" dirty="0"/>
              <a:t>’</a:t>
            </a:r>
            <a:r>
              <a:rPr lang="en-US" altLang="ja-JP" sz="2000" dirty="0"/>
              <a:t>s choice of shell</a:t>
            </a:r>
          </a:p>
          <a:p>
            <a:pPr algn="just">
              <a:buFont typeface="Wingdings" panose="05000000000000000000" pitchFamily="2" charset="2"/>
              <a:buChar char="q"/>
            </a:pPr>
            <a:r>
              <a:rPr lang="en-US" altLang="en-US" sz="2000" dirty="0"/>
              <a:t>Shell executes fork() system call to create process</a:t>
            </a:r>
          </a:p>
          <a:p>
            <a:pPr lvl="1" algn="just">
              <a:buFont typeface="Wingdings" panose="05000000000000000000" pitchFamily="2" charset="2"/>
              <a:buChar char="§"/>
            </a:pPr>
            <a:r>
              <a:rPr lang="en-US" altLang="en-US" dirty="0"/>
              <a:t>Executes exec() to load program into process</a:t>
            </a:r>
          </a:p>
          <a:p>
            <a:pPr lvl="1" algn="just">
              <a:buFont typeface="Wingdings" panose="05000000000000000000" pitchFamily="2" charset="2"/>
              <a:buChar char="§"/>
            </a:pPr>
            <a:r>
              <a:rPr lang="en-US" altLang="en-US" dirty="0"/>
              <a:t>Shell waits for process to terminate or continues with user commands</a:t>
            </a:r>
          </a:p>
          <a:p>
            <a:pPr algn="just">
              <a:buFont typeface="Wingdings" panose="05000000000000000000" pitchFamily="2" charset="2"/>
              <a:buChar char="q"/>
            </a:pPr>
            <a:r>
              <a:rPr lang="en-US" altLang="en-US" sz="2000" dirty="0"/>
              <a:t>Process exits with:</a:t>
            </a:r>
          </a:p>
          <a:p>
            <a:pPr lvl="1" algn="just">
              <a:buFont typeface="Wingdings" panose="05000000000000000000" pitchFamily="2" charset="2"/>
              <a:buChar char="§"/>
            </a:pPr>
            <a:r>
              <a:rPr lang="en-US" altLang="en-US" dirty="0"/>
              <a:t> code = 0 – no error </a:t>
            </a:r>
          </a:p>
          <a:p>
            <a:pPr lvl="1" algn="just">
              <a:buFont typeface="Wingdings" panose="05000000000000000000" pitchFamily="2" charset="2"/>
              <a:buChar char="§"/>
            </a:pPr>
            <a:r>
              <a:rPr lang="en-US" altLang="en-US" dirty="0"/>
              <a:t> code &gt; 0 – error code</a:t>
            </a:r>
          </a:p>
          <a:p>
            <a:endParaRPr lang="en-US" altLang="en-US" dirty="0"/>
          </a:p>
        </p:txBody>
      </p:sp>
      <p:pic>
        <p:nvPicPr>
          <p:cNvPr id="29700" name="Picture 3">
            <a:extLst>
              <a:ext uri="{FF2B5EF4-FFF2-40B4-BE49-F238E27FC236}">
                <a16:creationId xmlns:a16="http://schemas.microsoft.com/office/drawing/2014/main" id="{B1F79DB2-E55A-4DC7-AF35-82406816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691" t="500" r="31691" b="500"/>
          <a:stretch>
            <a:fillRect/>
          </a:stretch>
        </p:blipFill>
        <p:spPr bwMode="auto">
          <a:xfrm>
            <a:off x="6146800" y="1163638"/>
            <a:ext cx="2305050" cy="4676775"/>
          </a:xfrm>
          <a:prstGeom prst="rect">
            <a:avLst/>
          </a:prstGeom>
          <a:noFill/>
          <a:ln w="38100" cmpd="dbl">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EA832C9-02C5-4080-815C-A0FBEFE77F4F}"/>
              </a:ext>
            </a:extLst>
          </p:cNvPr>
          <p:cNvSpPr>
            <a:spLocks noGrp="1" noChangeArrowheads="1"/>
          </p:cNvSpPr>
          <p:nvPr>
            <p:ph type="title"/>
          </p:nvPr>
        </p:nvSpPr>
        <p:spPr>
          <a:xfrm>
            <a:off x="457200" y="152400"/>
            <a:ext cx="8229600" cy="576263"/>
          </a:xfrm>
        </p:spPr>
        <p:txBody>
          <a:bodyPr/>
          <a:lstStyle/>
          <a:p>
            <a:pPr eaLnBrk="1" hangingPunct="1"/>
            <a:r>
              <a:rPr lang="en-US" altLang="en-US" dirty="0"/>
              <a:t>System Programs</a:t>
            </a:r>
          </a:p>
        </p:txBody>
      </p:sp>
      <p:sp>
        <p:nvSpPr>
          <p:cNvPr id="30723" name="Rectangle 3">
            <a:extLst>
              <a:ext uri="{FF2B5EF4-FFF2-40B4-BE49-F238E27FC236}">
                <a16:creationId xmlns:a16="http://schemas.microsoft.com/office/drawing/2014/main" id="{5318EAE7-BE58-4146-829A-DEA12F6B513A}"/>
              </a:ext>
            </a:extLst>
          </p:cNvPr>
          <p:cNvSpPr>
            <a:spLocks noGrp="1" noChangeArrowheads="1"/>
          </p:cNvSpPr>
          <p:nvPr>
            <p:ph type="body" idx="1"/>
          </p:nvPr>
        </p:nvSpPr>
        <p:spPr>
          <a:xfrm>
            <a:off x="457200" y="942109"/>
            <a:ext cx="8340435" cy="5569527"/>
          </a:xfrm>
        </p:spPr>
        <p:txBody>
          <a:bodyPr/>
          <a:lstStyle/>
          <a:p>
            <a:pPr algn="just">
              <a:buFont typeface="Wingdings" panose="05000000000000000000" pitchFamily="2" charset="2"/>
              <a:buChar char="q"/>
            </a:pPr>
            <a:r>
              <a:rPr lang="en-US" altLang="en-US" sz="2000" b="1" u="sng" dirty="0">
                <a:solidFill>
                  <a:srgbClr val="C00000"/>
                </a:solidFill>
              </a:rPr>
              <a:t>System programs</a:t>
            </a:r>
            <a:r>
              <a:rPr lang="en-US" altLang="en-US" sz="2000" dirty="0"/>
              <a:t> provide a convenient environment for </a:t>
            </a:r>
            <a:r>
              <a:rPr lang="en-US" altLang="en-US" sz="2000" b="1" u="sng" dirty="0">
                <a:solidFill>
                  <a:srgbClr val="C00000"/>
                </a:solidFill>
              </a:rPr>
              <a:t>program</a:t>
            </a:r>
            <a:r>
              <a:rPr lang="en-US" altLang="en-US" sz="2000" dirty="0"/>
              <a:t> </a:t>
            </a:r>
            <a:r>
              <a:rPr lang="en-US" altLang="en-US" sz="2000" b="1" u="sng" dirty="0">
                <a:solidFill>
                  <a:srgbClr val="C00000"/>
                </a:solidFill>
              </a:rPr>
              <a:t>development and execution</a:t>
            </a:r>
            <a:r>
              <a:rPr lang="en-US" altLang="en-US" sz="2000" dirty="0"/>
              <a:t>. System services, also known as system utilities, provide a convenient environment for program development and execution. Some of them are </a:t>
            </a:r>
            <a:r>
              <a:rPr lang="en-US" altLang="en-US" sz="2000" b="1" u="sng" dirty="0">
                <a:solidFill>
                  <a:srgbClr val="C00000"/>
                </a:solidFill>
              </a:rPr>
              <a:t>simply user interfaces to system calls</a:t>
            </a:r>
            <a:r>
              <a:rPr lang="en-US" altLang="en-US" sz="2000" dirty="0"/>
              <a:t>. Others are consider </a:t>
            </a:r>
            <a:r>
              <a:rPr lang="en-US" altLang="en-US" sz="2000" b="1" u="sng" dirty="0">
                <a:solidFill>
                  <a:srgbClr val="C00000"/>
                </a:solidFill>
              </a:rPr>
              <a:t>ably more complex</a:t>
            </a:r>
            <a:r>
              <a:rPr lang="en-US" altLang="en-US" sz="2000" dirty="0"/>
              <a:t>. They can be divided into:</a:t>
            </a:r>
          </a:p>
          <a:p>
            <a:pPr lvl="1">
              <a:buFont typeface="Wingdings" panose="05000000000000000000" pitchFamily="2" charset="2"/>
              <a:buChar char="§"/>
            </a:pPr>
            <a:r>
              <a:rPr lang="en-US" altLang="en-US" dirty="0"/>
              <a:t>File manipulation </a:t>
            </a:r>
          </a:p>
          <a:p>
            <a:pPr lvl="1">
              <a:buFont typeface="Wingdings" panose="05000000000000000000" pitchFamily="2" charset="2"/>
              <a:buChar char="§"/>
            </a:pPr>
            <a:r>
              <a:rPr lang="en-US" altLang="en-US" dirty="0"/>
              <a:t>Status information sometimes stored in a File modification</a:t>
            </a:r>
          </a:p>
          <a:p>
            <a:pPr lvl="1">
              <a:buFont typeface="Wingdings" panose="05000000000000000000" pitchFamily="2" charset="2"/>
              <a:buChar char="§"/>
            </a:pPr>
            <a:r>
              <a:rPr lang="en-US" altLang="en-US" dirty="0"/>
              <a:t>Programming language support</a:t>
            </a:r>
          </a:p>
          <a:p>
            <a:pPr lvl="1">
              <a:buFont typeface="Wingdings" panose="05000000000000000000" pitchFamily="2" charset="2"/>
              <a:buChar char="§"/>
            </a:pPr>
            <a:r>
              <a:rPr lang="en-US" altLang="en-US" dirty="0"/>
              <a:t>Program loading and execution</a:t>
            </a:r>
          </a:p>
          <a:p>
            <a:pPr lvl="1">
              <a:buFont typeface="Wingdings" panose="05000000000000000000" pitchFamily="2" charset="2"/>
              <a:buChar char="§"/>
            </a:pPr>
            <a:r>
              <a:rPr lang="en-US" altLang="en-US" dirty="0"/>
              <a:t>Communications</a:t>
            </a:r>
          </a:p>
          <a:p>
            <a:pPr lvl="1">
              <a:buFont typeface="Wingdings" panose="05000000000000000000" pitchFamily="2" charset="2"/>
              <a:buChar char="§"/>
            </a:pPr>
            <a:r>
              <a:rPr lang="en-US" altLang="en-US" dirty="0"/>
              <a:t>Background services</a:t>
            </a:r>
          </a:p>
          <a:p>
            <a:pPr algn="just">
              <a:buFont typeface="Wingdings" panose="05000000000000000000" pitchFamily="2" charset="2"/>
              <a:buChar char="q"/>
            </a:pPr>
            <a:r>
              <a:rPr lang="en-US" altLang="en-US" sz="2000" dirty="0"/>
              <a:t>Most users</a:t>
            </a:r>
            <a:r>
              <a:rPr lang="ja-JP" altLang="en-US" sz="2000" dirty="0"/>
              <a:t>’</a:t>
            </a:r>
            <a:r>
              <a:rPr lang="en-US" altLang="ja-JP" sz="2000" dirty="0"/>
              <a:t> view of the operation system is defined by system programs, not the actual system calls</a:t>
            </a:r>
            <a:endParaRPr lang="en-US" alt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BFF9079-9E5E-4B87-9905-66DF47AC097F}"/>
              </a:ext>
            </a:extLst>
          </p:cNvPr>
          <p:cNvSpPr>
            <a:spLocks noGrp="1" noChangeArrowheads="1"/>
          </p:cNvSpPr>
          <p:nvPr>
            <p:ph type="title"/>
          </p:nvPr>
        </p:nvSpPr>
        <p:spPr>
          <a:xfrm>
            <a:off x="457200" y="198438"/>
            <a:ext cx="8229600" cy="576262"/>
          </a:xfrm>
        </p:spPr>
        <p:txBody>
          <a:bodyPr/>
          <a:lstStyle/>
          <a:p>
            <a:pPr eaLnBrk="1" hangingPunct="1"/>
            <a:r>
              <a:rPr lang="en-US" altLang="en-US" dirty="0"/>
              <a:t>System Programs</a:t>
            </a:r>
          </a:p>
        </p:txBody>
      </p:sp>
      <p:sp>
        <p:nvSpPr>
          <p:cNvPr id="31747" name="Rectangle 3">
            <a:extLst>
              <a:ext uri="{FF2B5EF4-FFF2-40B4-BE49-F238E27FC236}">
                <a16:creationId xmlns:a16="http://schemas.microsoft.com/office/drawing/2014/main" id="{1C921B09-5F4B-4001-97DD-C2D827980AB4}"/>
              </a:ext>
            </a:extLst>
          </p:cNvPr>
          <p:cNvSpPr>
            <a:spLocks noGrp="1" noChangeArrowheads="1"/>
          </p:cNvSpPr>
          <p:nvPr>
            <p:ph type="body" idx="1"/>
          </p:nvPr>
        </p:nvSpPr>
        <p:spPr>
          <a:xfrm>
            <a:off x="457201" y="914400"/>
            <a:ext cx="8368144" cy="5514109"/>
          </a:xfrm>
          <a:noFill/>
        </p:spPr>
        <p:txBody>
          <a:bodyPr/>
          <a:lstStyle/>
          <a:p>
            <a:pPr algn="just">
              <a:lnSpc>
                <a:spcPct val="90000"/>
              </a:lnSpc>
              <a:buFont typeface="Wingdings" panose="05000000000000000000" pitchFamily="2" charset="2"/>
              <a:buChar char="q"/>
            </a:pPr>
            <a:r>
              <a:rPr lang="en-US" altLang="en-US" sz="2000" dirty="0"/>
              <a:t>Provide a convenient environment for program development and execution</a:t>
            </a:r>
          </a:p>
          <a:p>
            <a:pPr marL="539750" lvl="1" indent="-179388" algn="just">
              <a:lnSpc>
                <a:spcPct val="90000"/>
              </a:lnSpc>
              <a:buFont typeface="Wingdings" panose="05000000000000000000" pitchFamily="2" charset="2"/>
              <a:buChar char="§"/>
            </a:pPr>
            <a:r>
              <a:rPr lang="en-US" altLang="en-US" sz="2000" dirty="0"/>
              <a:t>Some of them are simply user interfaces to system calls; others are considerably more complex.</a:t>
            </a:r>
          </a:p>
          <a:p>
            <a:pPr lvl="1">
              <a:lnSpc>
                <a:spcPct val="90000"/>
              </a:lnSpc>
            </a:pPr>
            <a:endParaRPr lang="en-US" altLang="en-US" sz="900" dirty="0"/>
          </a:p>
          <a:p>
            <a:pPr algn="just">
              <a:lnSpc>
                <a:spcPct val="90000"/>
              </a:lnSpc>
              <a:buFont typeface="Wingdings" panose="05000000000000000000" pitchFamily="2" charset="2"/>
              <a:buChar char="q"/>
            </a:pPr>
            <a:r>
              <a:rPr lang="en-US" altLang="en-US" sz="2000" b="1" u="sng" dirty="0">
                <a:highlight>
                  <a:srgbClr val="00FFFF"/>
                </a:highlight>
              </a:rPr>
              <a:t>File management</a:t>
            </a:r>
            <a:r>
              <a:rPr lang="en-US" altLang="en-US" sz="2000" b="1" dirty="0"/>
              <a:t> </a:t>
            </a:r>
            <a:r>
              <a:rPr lang="en-US" altLang="en-US" sz="2000" dirty="0"/>
              <a:t>- </a:t>
            </a:r>
            <a:r>
              <a:rPr lang="en-US" altLang="en-US" sz="2000" b="1" u="sng" dirty="0">
                <a:highlight>
                  <a:srgbClr val="00FFFF"/>
                </a:highlight>
              </a:rPr>
              <a:t>Create</a:t>
            </a:r>
            <a:r>
              <a:rPr lang="en-US" altLang="en-US" sz="2000" dirty="0"/>
              <a:t>, </a:t>
            </a:r>
            <a:r>
              <a:rPr lang="en-US" altLang="en-US" sz="2000" b="1" u="sng" dirty="0">
                <a:highlight>
                  <a:srgbClr val="00FFFF"/>
                </a:highlight>
              </a:rPr>
              <a:t>delete</a:t>
            </a:r>
            <a:r>
              <a:rPr lang="en-US" altLang="en-US" sz="2000" dirty="0"/>
              <a:t>, </a:t>
            </a:r>
            <a:r>
              <a:rPr lang="en-US" altLang="en-US" sz="2000" b="1" u="sng" dirty="0">
                <a:highlight>
                  <a:srgbClr val="00FFFF"/>
                </a:highlight>
              </a:rPr>
              <a:t>copy</a:t>
            </a:r>
            <a:r>
              <a:rPr lang="en-US" altLang="en-US" sz="2000" dirty="0"/>
              <a:t>, </a:t>
            </a:r>
            <a:r>
              <a:rPr lang="en-US" altLang="en-US" sz="2000" b="1" u="sng" dirty="0">
                <a:highlight>
                  <a:srgbClr val="00FFFF"/>
                </a:highlight>
              </a:rPr>
              <a:t>rename</a:t>
            </a:r>
            <a:r>
              <a:rPr lang="en-US" altLang="en-US" sz="2000" dirty="0"/>
              <a:t>, </a:t>
            </a:r>
            <a:r>
              <a:rPr lang="en-US" altLang="en-US" sz="2000" b="1" u="sng" dirty="0">
                <a:highlight>
                  <a:srgbClr val="00FFFF"/>
                </a:highlight>
              </a:rPr>
              <a:t>print</a:t>
            </a:r>
            <a:r>
              <a:rPr lang="en-US" altLang="en-US" sz="2000" dirty="0"/>
              <a:t>, </a:t>
            </a:r>
            <a:r>
              <a:rPr lang="en-US" altLang="en-US" sz="2000" b="1" u="sng" dirty="0">
                <a:highlight>
                  <a:srgbClr val="00FFFF"/>
                </a:highlight>
              </a:rPr>
              <a:t>dump</a:t>
            </a:r>
            <a:r>
              <a:rPr lang="en-US" altLang="en-US" sz="2000" dirty="0"/>
              <a:t>, </a:t>
            </a:r>
            <a:r>
              <a:rPr lang="en-US" altLang="en-US" sz="2000" b="1" u="sng" dirty="0">
                <a:highlight>
                  <a:srgbClr val="00FFFF"/>
                </a:highlight>
              </a:rPr>
              <a:t>list</a:t>
            </a:r>
            <a:r>
              <a:rPr lang="en-US" altLang="en-US" sz="2000" dirty="0"/>
              <a:t>, and generally manipulate files and directories.</a:t>
            </a:r>
          </a:p>
          <a:p>
            <a:pPr>
              <a:lnSpc>
                <a:spcPct val="90000"/>
              </a:lnSpc>
            </a:pPr>
            <a:endParaRPr lang="en-US" altLang="en-US" sz="900" dirty="0"/>
          </a:p>
          <a:p>
            <a:pPr>
              <a:lnSpc>
                <a:spcPct val="90000"/>
              </a:lnSpc>
              <a:buFont typeface="Wingdings" panose="05000000000000000000" pitchFamily="2" charset="2"/>
              <a:buChar char="q"/>
            </a:pPr>
            <a:r>
              <a:rPr lang="en-US" altLang="en-US" sz="2000" b="1" u="sng" dirty="0">
                <a:highlight>
                  <a:srgbClr val="00FFFF"/>
                </a:highlight>
              </a:rPr>
              <a:t>Status information</a:t>
            </a:r>
          </a:p>
          <a:p>
            <a:pPr marL="539750" lvl="1" indent="-179388" algn="just">
              <a:lnSpc>
                <a:spcPct val="90000"/>
              </a:lnSpc>
              <a:buFont typeface="Wingdings" panose="05000000000000000000" pitchFamily="2" charset="2"/>
              <a:buChar char="§"/>
            </a:pPr>
            <a:r>
              <a:rPr lang="en-US" altLang="en-US" sz="2000" b="1" u="sng" dirty="0">
                <a:highlight>
                  <a:srgbClr val="00FFFF"/>
                </a:highlight>
              </a:rPr>
              <a:t>Some ask the system for info</a:t>
            </a:r>
            <a:r>
              <a:rPr lang="en-US" altLang="en-US" sz="2000" b="1" dirty="0"/>
              <a:t> </a:t>
            </a:r>
            <a:r>
              <a:rPr lang="en-US" altLang="en-US" sz="2000" dirty="0"/>
              <a:t>- </a:t>
            </a:r>
            <a:r>
              <a:rPr lang="en-US" altLang="en-US" sz="2000" b="1" u="sng" dirty="0">
                <a:highlight>
                  <a:srgbClr val="00FFFF"/>
                </a:highlight>
              </a:rPr>
              <a:t>date</a:t>
            </a:r>
            <a:r>
              <a:rPr lang="en-US" altLang="en-US" sz="2000" dirty="0"/>
              <a:t>, </a:t>
            </a:r>
            <a:r>
              <a:rPr lang="en-US" altLang="en-US" sz="2000" b="1" u="sng" dirty="0">
                <a:highlight>
                  <a:srgbClr val="00FFFF"/>
                </a:highlight>
              </a:rPr>
              <a:t>time</a:t>
            </a:r>
            <a:r>
              <a:rPr lang="en-US" altLang="en-US" sz="2000" dirty="0"/>
              <a:t>, </a:t>
            </a:r>
            <a:r>
              <a:rPr lang="en-US" altLang="en-US" sz="2000" b="1" u="sng" dirty="0">
                <a:highlight>
                  <a:srgbClr val="00FFFF"/>
                </a:highlight>
              </a:rPr>
              <a:t>amount of available memory</a:t>
            </a:r>
            <a:r>
              <a:rPr lang="en-US" altLang="en-US" sz="2000" dirty="0"/>
              <a:t>, </a:t>
            </a:r>
            <a:r>
              <a:rPr lang="en-US" altLang="en-US" sz="2000" b="1" u="sng" dirty="0">
                <a:highlight>
                  <a:srgbClr val="00FFFF"/>
                </a:highlight>
              </a:rPr>
              <a:t>disk space</a:t>
            </a:r>
            <a:r>
              <a:rPr lang="en-US" altLang="en-US" sz="2000" dirty="0"/>
              <a:t>, </a:t>
            </a:r>
            <a:r>
              <a:rPr lang="en-US" altLang="en-US" sz="2000" b="1" u="sng" dirty="0">
                <a:highlight>
                  <a:srgbClr val="00FFFF"/>
                </a:highlight>
              </a:rPr>
              <a:t>number of users</a:t>
            </a:r>
            <a:r>
              <a:rPr lang="en-US" altLang="en-US" sz="2000" dirty="0"/>
              <a:t>.</a:t>
            </a:r>
          </a:p>
          <a:p>
            <a:pPr marL="539750" lvl="1" indent="-179388" algn="just">
              <a:lnSpc>
                <a:spcPct val="90000"/>
              </a:lnSpc>
              <a:buFont typeface="Wingdings" panose="05000000000000000000" pitchFamily="2" charset="2"/>
              <a:buChar char="§"/>
            </a:pPr>
            <a:r>
              <a:rPr lang="en-US" altLang="en-US" sz="2000" dirty="0"/>
              <a:t>Others provide </a:t>
            </a:r>
            <a:r>
              <a:rPr lang="en-US" altLang="en-US" sz="2000" b="1" u="sng" dirty="0">
                <a:highlight>
                  <a:srgbClr val="00FFFF"/>
                </a:highlight>
              </a:rPr>
              <a:t>detailed performance</a:t>
            </a:r>
            <a:r>
              <a:rPr lang="en-US" altLang="en-US" sz="2000" dirty="0"/>
              <a:t>, </a:t>
            </a:r>
            <a:r>
              <a:rPr lang="en-US" altLang="en-US" sz="2000" b="1" u="sng" dirty="0">
                <a:highlight>
                  <a:srgbClr val="00FFFF"/>
                </a:highlight>
              </a:rPr>
              <a:t>logging</a:t>
            </a:r>
            <a:r>
              <a:rPr lang="en-US" altLang="en-US" sz="2000" dirty="0"/>
              <a:t>, and </a:t>
            </a:r>
            <a:r>
              <a:rPr lang="en-US" altLang="en-US" sz="2000" b="1" u="sng" dirty="0">
                <a:highlight>
                  <a:srgbClr val="00FFFF"/>
                </a:highlight>
              </a:rPr>
              <a:t>debugging information.</a:t>
            </a:r>
          </a:p>
          <a:p>
            <a:pPr marL="539750" lvl="1" indent="-179388" algn="just">
              <a:lnSpc>
                <a:spcPct val="90000"/>
              </a:lnSpc>
              <a:buFont typeface="Wingdings" panose="05000000000000000000" pitchFamily="2" charset="2"/>
              <a:buChar char="§"/>
            </a:pPr>
            <a:r>
              <a:rPr lang="en-US" altLang="en-US" sz="2000" dirty="0"/>
              <a:t>Typically, these programs </a:t>
            </a:r>
            <a:r>
              <a:rPr lang="en-US" altLang="en-US" sz="2000" b="1" u="sng" dirty="0">
                <a:highlight>
                  <a:srgbClr val="00FFFF"/>
                </a:highlight>
              </a:rPr>
              <a:t>format</a:t>
            </a:r>
            <a:r>
              <a:rPr lang="en-US" altLang="en-US" sz="2000" dirty="0"/>
              <a:t> and </a:t>
            </a:r>
            <a:r>
              <a:rPr lang="en-US" altLang="en-US" sz="2000" b="1" u="sng" dirty="0">
                <a:highlight>
                  <a:srgbClr val="00FFFF"/>
                </a:highlight>
              </a:rPr>
              <a:t>print the output</a:t>
            </a:r>
            <a:r>
              <a:rPr lang="en-US" altLang="en-US" sz="2000" b="1" dirty="0"/>
              <a:t> </a:t>
            </a:r>
            <a:r>
              <a:rPr lang="en-US" altLang="en-US" sz="2000" dirty="0"/>
              <a:t>to the terminal or other output devices.</a:t>
            </a:r>
          </a:p>
          <a:p>
            <a:pPr marL="539750" lvl="1" indent="-179388" algn="just">
              <a:lnSpc>
                <a:spcPct val="90000"/>
              </a:lnSpc>
              <a:buFont typeface="Wingdings" panose="05000000000000000000" pitchFamily="2" charset="2"/>
              <a:buChar char="§"/>
            </a:pPr>
            <a:r>
              <a:rPr lang="en-US" altLang="en-US" sz="2000" dirty="0"/>
              <a:t>Some systems implement  a </a:t>
            </a:r>
            <a:r>
              <a:rPr lang="en-US" altLang="en-US" sz="2000" b="1" dirty="0">
                <a:solidFill>
                  <a:srgbClr val="3366FF"/>
                </a:solidFill>
              </a:rPr>
              <a:t>registry</a:t>
            </a:r>
            <a:r>
              <a:rPr lang="en-US" altLang="en-US" sz="2000" dirty="0"/>
              <a:t> - </a:t>
            </a:r>
            <a:r>
              <a:rPr lang="en-US" altLang="en-US" sz="2000" b="1" u="sng" dirty="0">
                <a:highlight>
                  <a:srgbClr val="00FF00"/>
                </a:highlight>
              </a:rPr>
              <a:t>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C209B03-C513-4656-9ED9-37629338539D}"/>
              </a:ext>
            </a:extLst>
          </p:cNvPr>
          <p:cNvSpPr>
            <a:spLocks noGrp="1" noChangeArrowheads="1"/>
          </p:cNvSpPr>
          <p:nvPr>
            <p:ph type="title"/>
          </p:nvPr>
        </p:nvSpPr>
        <p:spPr/>
        <p:txBody>
          <a:bodyPr/>
          <a:lstStyle/>
          <a:p>
            <a:pPr eaLnBrk="1" hangingPunct="1"/>
            <a:r>
              <a:rPr lang="en-US" altLang="en-US" dirty="0"/>
              <a:t>Objectives</a:t>
            </a:r>
          </a:p>
        </p:txBody>
      </p:sp>
      <p:sp>
        <p:nvSpPr>
          <p:cNvPr id="5123" name="Rectangle 3">
            <a:extLst>
              <a:ext uri="{FF2B5EF4-FFF2-40B4-BE49-F238E27FC236}">
                <a16:creationId xmlns:a16="http://schemas.microsoft.com/office/drawing/2014/main" id="{D9477E8A-253D-44E0-B8A1-4E389D57819E}"/>
              </a:ext>
            </a:extLst>
          </p:cNvPr>
          <p:cNvSpPr>
            <a:spLocks noGrp="1" noChangeArrowheads="1"/>
          </p:cNvSpPr>
          <p:nvPr>
            <p:ph type="body" idx="1"/>
          </p:nvPr>
        </p:nvSpPr>
        <p:spPr>
          <a:xfrm>
            <a:off x="304800" y="1537855"/>
            <a:ext cx="8589818" cy="4226358"/>
          </a:xfrm>
        </p:spPr>
        <p:txBody>
          <a:bodyPr/>
          <a:lstStyle/>
          <a:p>
            <a:pPr algn="just">
              <a:lnSpc>
                <a:spcPct val="150000"/>
              </a:lnSpc>
              <a:spcBef>
                <a:spcPts val="1200"/>
              </a:spcBef>
              <a:spcAft>
                <a:spcPts val="1200"/>
              </a:spcAft>
              <a:buFont typeface="Wingdings" panose="05000000000000000000" pitchFamily="2" charset="2"/>
              <a:buChar char="q"/>
            </a:pPr>
            <a:r>
              <a:rPr lang="en-US" altLang="en-US" sz="2400" dirty="0"/>
              <a:t>To </a:t>
            </a:r>
            <a:r>
              <a:rPr lang="en-US" altLang="en-US" sz="2400" b="1" u="sng" dirty="0">
                <a:solidFill>
                  <a:srgbClr val="FF0000"/>
                </a:solidFill>
              </a:rPr>
              <a:t>describe the services</a:t>
            </a:r>
            <a:r>
              <a:rPr lang="en-US" altLang="en-US" sz="2400" dirty="0"/>
              <a:t> an operating system provides to </a:t>
            </a:r>
            <a:r>
              <a:rPr lang="en-US" altLang="en-US" sz="2400" b="1" u="sng" dirty="0">
                <a:solidFill>
                  <a:srgbClr val="FF0000"/>
                </a:solidFill>
                <a:highlight>
                  <a:srgbClr val="00FFFF"/>
                </a:highlight>
              </a:rPr>
              <a:t>users</a:t>
            </a:r>
            <a:r>
              <a:rPr lang="en-US" altLang="en-US" sz="2400" dirty="0"/>
              <a:t>, </a:t>
            </a:r>
            <a:r>
              <a:rPr lang="en-US" altLang="en-US" sz="2400" b="1" u="sng" dirty="0">
                <a:solidFill>
                  <a:srgbClr val="FF0000"/>
                </a:solidFill>
                <a:highlight>
                  <a:srgbClr val="00FFFF"/>
                </a:highlight>
              </a:rPr>
              <a:t>processes</a:t>
            </a:r>
            <a:r>
              <a:rPr lang="en-US" altLang="en-US" sz="2400" dirty="0"/>
              <a:t>, and </a:t>
            </a:r>
            <a:r>
              <a:rPr lang="en-US" altLang="en-US" sz="2400" b="1" u="sng" dirty="0">
                <a:solidFill>
                  <a:srgbClr val="FF0000"/>
                </a:solidFill>
                <a:highlight>
                  <a:srgbClr val="00FFFF"/>
                </a:highlight>
              </a:rPr>
              <a:t>other systems</a:t>
            </a:r>
            <a:r>
              <a:rPr lang="en-US" altLang="en-US" sz="2400" b="1" u="sng" dirty="0">
                <a:solidFill>
                  <a:srgbClr val="FF0000"/>
                </a:solidFill>
              </a:rPr>
              <a:t>.</a:t>
            </a:r>
          </a:p>
          <a:p>
            <a:pPr algn="just">
              <a:lnSpc>
                <a:spcPct val="150000"/>
              </a:lnSpc>
              <a:spcBef>
                <a:spcPts val="1200"/>
              </a:spcBef>
              <a:spcAft>
                <a:spcPts val="1200"/>
              </a:spcAft>
              <a:buFont typeface="Wingdings" panose="05000000000000000000" pitchFamily="2" charset="2"/>
              <a:buChar char="q"/>
            </a:pPr>
            <a:r>
              <a:rPr lang="en-US" altLang="en-US" sz="2400" dirty="0"/>
              <a:t>To discuss the </a:t>
            </a:r>
            <a:r>
              <a:rPr lang="en-US" altLang="en-US" sz="2400" b="1" u="sng" dirty="0">
                <a:solidFill>
                  <a:srgbClr val="FF0000"/>
                </a:solidFill>
              </a:rPr>
              <a:t>various ways of structuring</a:t>
            </a:r>
            <a:r>
              <a:rPr lang="en-US" altLang="en-US" sz="2400" dirty="0"/>
              <a:t> an </a:t>
            </a:r>
            <a:r>
              <a:rPr lang="en-US" altLang="en-US" sz="2400" b="1" u="sng" dirty="0">
                <a:solidFill>
                  <a:srgbClr val="FF0000"/>
                </a:solidFill>
              </a:rPr>
              <a:t>operating system.</a:t>
            </a:r>
          </a:p>
          <a:p>
            <a:pPr algn="just">
              <a:lnSpc>
                <a:spcPct val="150000"/>
              </a:lnSpc>
              <a:spcBef>
                <a:spcPts val="1200"/>
              </a:spcBef>
              <a:spcAft>
                <a:spcPts val="1200"/>
              </a:spcAft>
              <a:buFont typeface="Wingdings" panose="05000000000000000000" pitchFamily="2" charset="2"/>
              <a:buChar char="q"/>
            </a:pPr>
            <a:r>
              <a:rPr lang="en-US" altLang="en-US" sz="2400" dirty="0"/>
              <a:t>To explain how </a:t>
            </a:r>
            <a:r>
              <a:rPr lang="en-US" altLang="en-US" sz="2400" b="1" u="sng" dirty="0">
                <a:solidFill>
                  <a:srgbClr val="FF0000"/>
                </a:solidFill>
              </a:rPr>
              <a:t>operating systems are installed</a:t>
            </a:r>
            <a:r>
              <a:rPr lang="en-US" altLang="en-US" sz="2400" dirty="0"/>
              <a:t> and </a:t>
            </a:r>
            <a:r>
              <a:rPr lang="en-US" altLang="en-US" sz="2400" b="1" u="sng" dirty="0">
                <a:solidFill>
                  <a:srgbClr val="FF0000"/>
                </a:solidFill>
              </a:rPr>
              <a:t>customized</a:t>
            </a:r>
            <a:r>
              <a:rPr lang="en-US" altLang="en-US" sz="2400" dirty="0"/>
              <a:t> and </a:t>
            </a:r>
            <a:r>
              <a:rPr lang="en-US" altLang="en-US" sz="2400" b="1" u="sng" dirty="0">
                <a:solidFill>
                  <a:srgbClr val="FF0000"/>
                </a:solidFill>
              </a:rPr>
              <a:t>how they boot.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B32FE17-D10B-424F-9363-F1870AA86316}"/>
              </a:ext>
            </a:extLst>
          </p:cNvPr>
          <p:cNvSpPr>
            <a:spLocks noGrp="1" noChangeArrowheads="1"/>
          </p:cNvSpPr>
          <p:nvPr>
            <p:ph type="title"/>
          </p:nvPr>
        </p:nvSpPr>
        <p:spPr>
          <a:xfrm>
            <a:off x="1019175" y="198438"/>
            <a:ext cx="7667625" cy="576262"/>
          </a:xfrm>
        </p:spPr>
        <p:txBody>
          <a:bodyPr/>
          <a:lstStyle/>
          <a:p>
            <a:pPr eaLnBrk="1" hangingPunct="1"/>
            <a:r>
              <a:rPr lang="en-US" altLang="en-US"/>
              <a:t>System Programs (Cont.)</a:t>
            </a:r>
          </a:p>
        </p:txBody>
      </p:sp>
      <p:sp>
        <p:nvSpPr>
          <p:cNvPr id="32771" name="Rectangle 3">
            <a:extLst>
              <a:ext uri="{FF2B5EF4-FFF2-40B4-BE49-F238E27FC236}">
                <a16:creationId xmlns:a16="http://schemas.microsoft.com/office/drawing/2014/main" id="{1C8FFDF0-442B-4B5E-808C-883C3EA3B8A6}"/>
              </a:ext>
            </a:extLst>
          </p:cNvPr>
          <p:cNvSpPr>
            <a:spLocks noGrp="1" noChangeArrowheads="1"/>
          </p:cNvSpPr>
          <p:nvPr>
            <p:ph type="body" idx="1"/>
          </p:nvPr>
        </p:nvSpPr>
        <p:spPr>
          <a:xfrm>
            <a:off x="232229" y="899886"/>
            <a:ext cx="8620826" cy="5410427"/>
          </a:xfrm>
        </p:spPr>
        <p:txBody>
          <a:bodyPr/>
          <a:lstStyle/>
          <a:p>
            <a:pPr>
              <a:spcBef>
                <a:spcPts val="600"/>
              </a:spcBef>
              <a:spcAft>
                <a:spcPts val="600"/>
              </a:spcAft>
              <a:buFont typeface="Wingdings" panose="05000000000000000000" pitchFamily="2" charset="2"/>
              <a:buChar char="q"/>
            </a:pPr>
            <a:r>
              <a:rPr lang="en-US" altLang="en-US" sz="2000" b="1" dirty="0"/>
              <a:t>File modification</a:t>
            </a:r>
          </a:p>
          <a:p>
            <a:pPr marL="539750" lvl="1" indent="-179388" algn="just">
              <a:spcBef>
                <a:spcPts val="600"/>
              </a:spcBef>
              <a:spcAft>
                <a:spcPts val="600"/>
              </a:spcAft>
              <a:buFont typeface="Wingdings" panose="05000000000000000000" pitchFamily="2" charset="2"/>
              <a:buChar char="§"/>
            </a:pPr>
            <a:r>
              <a:rPr lang="en-US" altLang="en-US" sz="2000" b="1" u="sng" dirty="0">
                <a:highlight>
                  <a:srgbClr val="00FFFF"/>
                </a:highlight>
              </a:rPr>
              <a:t>Text editors</a:t>
            </a:r>
            <a:r>
              <a:rPr lang="en-US" altLang="en-US" sz="2000" dirty="0"/>
              <a:t> </a:t>
            </a:r>
            <a:r>
              <a:rPr lang="en-US" altLang="en-US" sz="2000" b="1" u="sng" dirty="0">
                <a:highlight>
                  <a:srgbClr val="00FF00"/>
                </a:highlight>
              </a:rPr>
              <a:t>to create and modify files.</a:t>
            </a:r>
          </a:p>
          <a:p>
            <a:pPr marL="539750" lvl="1" indent="-179388" algn="just">
              <a:spcBef>
                <a:spcPts val="600"/>
              </a:spcBef>
              <a:spcAft>
                <a:spcPts val="600"/>
              </a:spcAft>
              <a:buFont typeface="Wingdings" panose="05000000000000000000" pitchFamily="2" charset="2"/>
              <a:buChar char="§"/>
            </a:pPr>
            <a:r>
              <a:rPr lang="en-US" altLang="en-US" sz="2000" dirty="0"/>
              <a:t>Special commands to search contents of files or perform transformations of the text.</a:t>
            </a:r>
            <a:endParaRPr lang="en-US" altLang="en-US" sz="900" dirty="0"/>
          </a:p>
          <a:p>
            <a:pPr algn="just">
              <a:spcBef>
                <a:spcPts val="600"/>
              </a:spcBef>
              <a:spcAft>
                <a:spcPts val="600"/>
              </a:spcAft>
              <a:buFont typeface="Wingdings" panose="05000000000000000000" pitchFamily="2" charset="2"/>
              <a:buChar char="q"/>
            </a:pPr>
            <a:r>
              <a:rPr lang="en-US" altLang="en-US" sz="2000" b="1" dirty="0"/>
              <a:t>Programming-language support </a:t>
            </a:r>
            <a:r>
              <a:rPr lang="en-US" altLang="en-US" sz="2000" dirty="0"/>
              <a:t>- </a:t>
            </a:r>
            <a:r>
              <a:rPr lang="en-US" altLang="en-US" sz="2000" b="1" u="sng" dirty="0">
                <a:highlight>
                  <a:srgbClr val="00FFFF"/>
                </a:highlight>
              </a:rPr>
              <a:t>Compilers</a:t>
            </a:r>
            <a:r>
              <a:rPr lang="en-US" altLang="en-US" sz="2000" dirty="0"/>
              <a:t>, </a:t>
            </a:r>
            <a:r>
              <a:rPr lang="en-US" altLang="en-US" sz="2000" b="1" u="sng" dirty="0">
                <a:highlight>
                  <a:srgbClr val="00FFFF"/>
                </a:highlight>
              </a:rPr>
              <a:t>assemblers</a:t>
            </a:r>
            <a:r>
              <a:rPr lang="en-US" altLang="en-US" sz="2000" dirty="0"/>
              <a:t>, </a:t>
            </a:r>
            <a:r>
              <a:rPr lang="en-US" altLang="en-US" sz="2000" b="1" u="sng" dirty="0">
                <a:highlight>
                  <a:srgbClr val="00FFFF"/>
                </a:highlight>
              </a:rPr>
              <a:t>debuggers</a:t>
            </a:r>
            <a:r>
              <a:rPr lang="en-US" altLang="en-US" sz="2000" dirty="0"/>
              <a:t> and </a:t>
            </a:r>
            <a:r>
              <a:rPr lang="en-US" altLang="en-US" sz="2000" b="1" u="sng" dirty="0">
                <a:highlight>
                  <a:srgbClr val="00FFFF"/>
                </a:highlight>
              </a:rPr>
              <a:t>interpreters</a:t>
            </a:r>
            <a:r>
              <a:rPr lang="en-US" altLang="en-US" sz="2000" dirty="0"/>
              <a:t> sometimes provided.</a:t>
            </a:r>
            <a:endParaRPr lang="en-US" altLang="en-US" sz="900" dirty="0"/>
          </a:p>
          <a:p>
            <a:pPr algn="just">
              <a:spcBef>
                <a:spcPts val="600"/>
              </a:spcBef>
              <a:spcAft>
                <a:spcPts val="600"/>
              </a:spcAft>
              <a:buFont typeface="Wingdings" panose="05000000000000000000" pitchFamily="2" charset="2"/>
              <a:buChar char="q"/>
            </a:pPr>
            <a:r>
              <a:rPr lang="en-US" altLang="en-US" sz="2000" b="1" dirty="0"/>
              <a:t>Program loading and execution- </a:t>
            </a:r>
            <a:r>
              <a:rPr lang="en-US" altLang="en-US" sz="2000" dirty="0"/>
              <a:t>Absolute loaders, relocatable loaders, linkage editors, and overlay-loaders, debugging systems for higher-level and machine language</a:t>
            </a:r>
            <a:endParaRPr lang="en-US" altLang="en-US" sz="900" dirty="0"/>
          </a:p>
          <a:p>
            <a:pPr algn="just">
              <a:spcBef>
                <a:spcPts val="600"/>
              </a:spcBef>
              <a:spcAft>
                <a:spcPts val="600"/>
              </a:spcAft>
              <a:buFont typeface="Wingdings" panose="05000000000000000000" pitchFamily="2" charset="2"/>
              <a:buChar char="q"/>
            </a:pPr>
            <a:r>
              <a:rPr lang="en-US" altLang="en-US" sz="2000" b="1" u="sng" dirty="0">
                <a:effectLst>
                  <a:outerShdw blurRad="38100" dist="38100" dir="2700000" algn="tl">
                    <a:srgbClr val="000000">
                      <a:alpha val="43137"/>
                    </a:srgbClr>
                  </a:outerShdw>
                </a:effectLst>
                <a:highlight>
                  <a:srgbClr val="00FFFF"/>
                </a:highlight>
              </a:rPr>
              <a:t>Communications</a:t>
            </a:r>
            <a:r>
              <a:rPr lang="en-US" altLang="en-US" sz="2000" dirty="0"/>
              <a:t> - </a:t>
            </a:r>
            <a:r>
              <a:rPr lang="en-US" altLang="en-US" sz="2000" b="1" u="sng" dirty="0">
                <a:highlight>
                  <a:srgbClr val="00FF00"/>
                </a:highlight>
              </a:rPr>
              <a:t>Provide the mechanism for creating virtual connections among</a:t>
            </a:r>
            <a:r>
              <a:rPr lang="en-US" altLang="en-US" sz="2000" dirty="0"/>
              <a:t> </a:t>
            </a:r>
            <a:r>
              <a:rPr lang="en-US" altLang="en-US" sz="2000" b="1" u="sng" dirty="0">
                <a:highlight>
                  <a:srgbClr val="00FFFF"/>
                </a:highlight>
              </a:rPr>
              <a:t>processes</a:t>
            </a:r>
            <a:r>
              <a:rPr lang="en-US" altLang="en-US" sz="2000" dirty="0"/>
              <a:t>, </a:t>
            </a:r>
            <a:r>
              <a:rPr lang="en-US" altLang="en-US" sz="2000" b="1" u="sng" dirty="0">
                <a:highlight>
                  <a:srgbClr val="00FFFF"/>
                </a:highlight>
              </a:rPr>
              <a:t>users</a:t>
            </a:r>
            <a:r>
              <a:rPr lang="en-US" altLang="en-US" sz="2000" dirty="0"/>
              <a:t>, and </a:t>
            </a:r>
            <a:r>
              <a:rPr lang="en-US" altLang="en-US" sz="2000" b="1" u="sng" dirty="0">
                <a:highlight>
                  <a:srgbClr val="00FFFF"/>
                </a:highlight>
              </a:rPr>
              <a:t>computer systems</a:t>
            </a:r>
          </a:p>
          <a:p>
            <a:pPr marL="539750" lvl="1" indent="-179388" algn="just">
              <a:spcBef>
                <a:spcPts val="600"/>
              </a:spcBef>
              <a:spcAft>
                <a:spcPts val="600"/>
              </a:spcAft>
              <a:buFont typeface="Wingdings" panose="05000000000000000000" pitchFamily="2" charset="2"/>
              <a:buChar char="§"/>
            </a:pPr>
            <a:r>
              <a:rPr lang="en-US" altLang="en-US" sz="2000" b="1" u="sng" dirty="0">
                <a:highlight>
                  <a:srgbClr val="00FF00"/>
                </a:highlight>
              </a:rPr>
              <a:t>Allow users to send messages to one </a:t>
            </a:r>
            <a:r>
              <a:rPr lang="en-US" altLang="en-US" sz="2000" b="1" u="sng" dirty="0">
                <a:highlight>
                  <a:srgbClr val="00FFFF"/>
                </a:highlight>
              </a:rPr>
              <a:t>another</a:t>
            </a:r>
            <a:r>
              <a:rPr lang="ja-JP" altLang="en-US" sz="2000" b="1" u="sng" dirty="0">
                <a:highlight>
                  <a:srgbClr val="00FFFF"/>
                </a:highlight>
              </a:rPr>
              <a:t>’</a:t>
            </a:r>
            <a:r>
              <a:rPr lang="en-US" altLang="ja-JP" sz="2000" b="1" u="sng" dirty="0">
                <a:highlight>
                  <a:srgbClr val="00FFFF"/>
                </a:highlight>
              </a:rPr>
              <a:t>s screens</a:t>
            </a:r>
            <a:r>
              <a:rPr lang="en-US" altLang="ja-JP" sz="2000" b="1" u="sng" dirty="0">
                <a:highlight>
                  <a:srgbClr val="00FF00"/>
                </a:highlight>
              </a:rPr>
              <a:t>, </a:t>
            </a:r>
            <a:r>
              <a:rPr lang="en-US" altLang="ja-JP" sz="2000" b="1" u="sng" dirty="0">
                <a:highlight>
                  <a:srgbClr val="00FFFF"/>
                </a:highlight>
              </a:rPr>
              <a:t>browse web pages</a:t>
            </a:r>
            <a:r>
              <a:rPr lang="en-US" altLang="ja-JP" sz="2000" b="1" u="sng" dirty="0">
                <a:highlight>
                  <a:srgbClr val="00FF00"/>
                </a:highlight>
              </a:rPr>
              <a:t>, </a:t>
            </a:r>
            <a:r>
              <a:rPr lang="en-US" altLang="ja-JP" sz="2000" b="1" u="sng" dirty="0">
                <a:highlight>
                  <a:srgbClr val="00FFFF"/>
                </a:highlight>
              </a:rPr>
              <a:t>send electronic-mail messages</a:t>
            </a:r>
            <a:r>
              <a:rPr lang="en-US" altLang="ja-JP" sz="2000" b="1" u="sng" dirty="0">
                <a:highlight>
                  <a:srgbClr val="00FF00"/>
                </a:highlight>
              </a:rPr>
              <a:t>, </a:t>
            </a:r>
            <a:r>
              <a:rPr lang="en-US" altLang="ja-JP" sz="2000" b="1" u="sng" dirty="0">
                <a:highlight>
                  <a:srgbClr val="00FFFF"/>
                </a:highlight>
              </a:rPr>
              <a:t>log in remotely</a:t>
            </a:r>
            <a:r>
              <a:rPr lang="en-US" altLang="ja-JP" sz="2000" b="1" u="sng" dirty="0">
                <a:highlight>
                  <a:srgbClr val="00FF00"/>
                </a:highlight>
              </a:rPr>
              <a:t>, </a:t>
            </a:r>
            <a:r>
              <a:rPr lang="en-US" altLang="ja-JP" sz="2000" b="1" u="sng" dirty="0">
                <a:highlight>
                  <a:srgbClr val="00FFFF"/>
                </a:highlight>
              </a:rPr>
              <a:t>transfer files from one machine to another</a:t>
            </a:r>
            <a:r>
              <a:rPr lang="en-US" altLang="ja-JP" sz="2000" dirty="0"/>
              <a:t>.</a:t>
            </a:r>
          </a:p>
          <a:p>
            <a:pPr>
              <a:lnSpc>
                <a:spcPct val="90000"/>
              </a:lnSpc>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50A2CD6-B3C6-4BEE-9661-8E6CB105A99E}"/>
              </a:ext>
            </a:extLst>
          </p:cNvPr>
          <p:cNvSpPr>
            <a:spLocks noGrp="1" noChangeArrowheads="1"/>
          </p:cNvSpPr>
          <p:nvPr>
            <p:ph type="title"/>
          </p:nvPr>
        </p:nvSpPr>
        <p:spPr>
          <a:xfrm>
            <a:off x="1019175" y="198438"/>
            <a:ext cx="7667625" cy="576262"/>
          </a:xfrm>
        </p:spPr>
        <p:txBody>
          <a:bodyPr/>
          <a:lstStyle/>
          <a:p>
            <a:pPr eaLnBrk="1" hangingPunct="1"/>
            <a:r>
              <a:rPr lang="en-US" altLang="en-US"/>
              <a:t>System Programs (Cont.)</a:t>
            </a:r>
          </a:p>
        </p:txBody>
      </p:sp>
      <p:sp>
        <p:nvSpPr>
          <p:cNvPr id="33795" name="Rectangle 3">
            <a:extLst>
              <a:ext uri="{FF2B5EF4-FFF2-40B4-BE49-F238E27FC236}">
                <a16:creationId xmlns:a16="http://schemas.microsoft.com/office/drawing/2014/main" id="{B478130C-C179-45D5-AC8D-71780327EAAD}"/>
              </a:ext>
            </a:extLst>
          </p:cNvPr>
          <p:cNvSpPr>
            <a:spLocks noGrp="1" noChangeArrowheads="1"/>
          </p:cNvSpPr>
          <p:nvPr>
            <p:ph type="body" idx="1"/>
          </p:nvPr>
        </p:nvSpPr>
        <p:spPr>
          <a:xfrm>
            <a:off x="484909" y="942109"/>
            <a:ext cx="8368145" cy="5486400"/>
          </a:xfrm>
        </p:spPr>
        <p:txBody>
          <a:bodyPr/>
          <a:lstStyle/>
          <a:p>
            <a:pPr algn="just">
              <a:lnSpc>
                <a:spcPct val="90000"/>
              </a:lnSpc>
              <a:buFont typeface="Wingdings" panose="05000000000000000000" pitchFamily="2" charset="2"/>
              <a:buChar char="q"/>
            </a:pPr>
            <a:r>
              <a:rPr lang="en-US" altLang="en-US" sz="2000" b="1" u="sng" dirty="0">
                <a:highlight>
                  <a:srgbClr val="00FFFF"/>
                </a:highlight>
              </a:rPr>
              <a:t>Background Services</a:t>
            </a:r>
          </a:p>
          <a:p>
            <a:pPr marL="539750" lvl="1" indent="-179388" algn="just">
              <a:lnSpc>
                <a:spcPct val="90000"/>
              </a:lnSpc>
              <a:buFont typeface="Wingdings" panose="05000000000000000000" pitchFamily="2" charset="2"/>
              <a:buChar char="§"/>
            </a:pPr>
            <a:r>
              <a:rPr lang="en-US" altLang="en-US" sz="2000" dirty="0"/>
              <a:t>Launch at boot time</a:t>
            </a:r>
          </a:p>
          <a:p>
            <a:pPr marL="803275" lvl="2" indent="-263525" algn="just">
              <a:lnSpc>
                <a:spcPct val="90000"/>
              </a:lnSpc>
            </a:pPr>
            <a:r>
              <a:rPr lang="en-US" altLang="en-US" sz="2000" dirty="0"/>
              <a:t>Some for system startup, then terminate</a:t>
            </a:r>
          </a:p>
          <a:p>
            <a:pPr marL="803275" lvl="2" indent="-263525" algn="just">
              <a:lnSpc>
                <a:spcPct val="90000"/>
              </a:lnSpc>
            </a:pPr>
            <a:r>
              <a:rPr lang="en-US" altLang="en-US" sz="2000" dirty="0"/>
              <a:t>Some from system boot to shutdown</a:t>
            </a:r>
          </a:p>
          <a:p>
            <a:pPr lvl="1" algn="just">
              <a:lnSpc>
                <a:spcPct val="90000"/>
              </a:lnSpc>
              <a:buFont typeface="Wingdings" panose="05000000000000000000" pitchFamily="2" charset="2"/>
              <a:buChar char="§"/>
            </a:pPr>
            <a:r>
              <a:rPr lang="en-US" altLang="en-US" sz="2000" dirty="0"/>
              <a:t>Provide facilities like disk checking, process scheduling, error logging, printing</a:t>
            </a:r>
          </a:p>
          <a:p>
            <a:pPr marL="539750" lvl="1" indent="-179388" algn="just">
              <a:lnSpc>
                <a:spcPct val="90000"/>
              </a:lnSpc>
              <a:buFont typeface="Wingdings" panose="05000000000000000000" pitchFamily="2" charset="2"/>
              <a:buChar char="§"/>
            </a:pPr>
            <a:r>
              <a:rPr lang="en-US" altLang="en-US" sz="2000" dirty="0"/>
              <a:t>Run in user context not kernel context</a:t>
            </a:r>
          </a:p>
          <a:p>
            <a:pPr marL="539750" lvl="1" indent="-179388" algn="just">
              <a:lnSpc>
                <a:spcPct val="90000"/>
              </a:lnSpc>
              <a:buFont typeface="Wingdings" panose="05000000000000000000" pitchFamily="2" charset="2"/>
              <a:buChar char="§"/>
            </a:pPr>
            <a:r>
              <a:rPr lang="en-US" altLang="en-US" sz="2000" dirty="0"/>
              <a:t>Known as </a:t>
            </a:r>
            <a:r>
              <a:rPr lang="en-US" altLang="en-US" sz="2000" b="1" dirty="0">
                <a:solidFill>
                  <a:srgbClr val="3366FF"/>
                </a:solidFill>
              </a:rPr>
              <a:t>services</a:t>
            </a:r>
            <a:r>
              <a:rPr lang="en-US" altLang="en-US" sz="2000" dirty="0"/>
              <a:t>, </a:t>
            </a:r>
            <a:r>
              <a:rPr lang="en-US" altLang="en-US" sz="2000" b="1" dirty="0">
                <a:solidFill>
                  <a:srgbClr val="3366FF"/>
                </a:solidFill>
              </a:rPr>
              <a:t>subsystems</a:t>
            </a:r>
            <a:r>
              <a:rPr lang="en-US" altLang="en-US" sz="2000" dirty="0"/>
              <a:t>, </a:t>
            </a:r>
            <a:r>
              <a:rPr lang="en-US" altLang="en-US" sz="2000" b="1" dirty="0">
                <a:solidFill>
                  <a:srgbClr val="3366FF"/>
                </a:solidFill>
              </a:rPr>
              <a:t>daemons</a:t>
            </a:r>
            <a:r>
              <a:rPr lang="en-US" altLang="en-US" sz="2000" dirty="0"/>
              <a:t> </a:t>
            </a:r>
            <a:endParaRPr lang="en-US" altLang="en-US" sz="2000" b="1" dirty="0"/>
          </a:p>
          <a:p>
            <a:pPr lvl="1" algn="just">
              <a:lnSpc>
                <a:spcPct val="90000"/>
              </a:lnSpc>
              <a:buFont typeface="Monotype Sorts" pitchFamily="-84" charset="2"/>
              <a:buNone/>
            </a:pPr>
            <a:endParaRPr lang="en-US" altLang="en-US" sz="900" dirty="0"/>
          </a:p>
          <a:p>
            <a:pPr algn="just">
              <a:lnSpc>
                <a:spcPct val="90000"/>
              </a:lnSpc>
              <a:buFont typeface="Wingdings" panose="05000000000000000000" pitchFamily="2" charset="2"/>
              <a:buChar char="q"/>
            </a:pPr>
            <a:r>
              <a:rPr lang="en-US" altLang="en-US" sz="2000" b="1" u="sng" dirty="0">
                <a:highlight>
                  <a:srgbClr val="00FFFF"/>
                </a:highlight>
              </a:rPr>
              <a:t>Application programs</a:t>
            </a:r>
          </a:p>
          <a:p>
            <a:pPr marL="539750" lvl="1" indent="-179388" algn="just">
              <a:lnSpc>
                <a:spcPct val="90000"/>
              </a:lnSpc>
              <a:buFont typeface="Wingdings" panose="05000000000000000000" pitchFamily="2" charset="2"/>
              <a:buChar char="§"/>
            </a:pPr>
            <a:r>
              <a:rPr lang="en-US" altLang="en-US" sz="2000" dirty="0"/>
              <a:t>Don’t pertain </a:t>
            </a:r>
            <a:r>
              <a:rPr lang="ar-SA" altLang="en-US" sz="2000" dirty="0"/>
              <a:t>تخص</a:t>
            </a:r>
            <a:r>
              <a:rPr lang="en-US" altLang="en-US" sz="2000" dirty="0"/>
              <a:t> to system</a:t>
            </a:r>
          </a:p>
          <a:p>
            <a:pPr marL="539750" lvl="1" indent="-179388" algn="just">
              <a:lnSpc>
                <a:spcPct val="90000"/>
              </a:lnSpc>
              <a:buFont typeface="Wingdings" panose="05000000000000000000" pitchFamily="2" charset="2"/>
              <a:buChar char="§"/>
            </a:pPr>
            <a:r>
              <a:rPr lang="en-US" altLang="en-US" sz="2000" dirty="0"/>
              <a:t>Run by users</a:t>
            </a:r>
          </a:p>
          <a:p>
            <a:pPr marL="539750" lvl="1" indent="-179388" algn="just">
              <a:lnSpc>
                <a:spcPct val="90000"/>
              </a:lnSpc>
              <a:buFont typeface="Wingdings" panose="05000000000000000000" pitchFamily="2" charset="2"/>
              <a:buChar char="§"/>
            </a:pPr>
            <a:r>
              <a:rPr lang="en-US" altLang="en-US" sz="2000" dirty="0"/>
              <a:t>Not typically considered part of OS</a:t>
            </a:r>
          </a:p>
          <a:p>
            <a:pPr marL="539750" lvl="1" indent="-179388" algn="just">
              <a:lnSpc>
                <a:spcPct val="90000"/>
              </a:lnSpc>
              <a:buFont typeface="Wingdings" panose="05000000000000000000" pitchFamily="2" charset="2"/>
              <a:buChar char="§"/>
            </a:pPr>
            <a:r>
              <a:rPr lang="en-US" altLang="en-US" sz="2000" dirty="0"/>
              <a:t>Launched by command line, mouse click, finger poke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486466-9072-4F95-98CE-711B072DD110}"/>
              </a:ext>
            </a:extLst>
          </p:cNvPr>
          <p:cNvPicPr>
            <a:picLocks noChangeAspect="1"/>
          </p:cNvPicPr>
          <p:nvPr/>
        </p:nvPicPr>
        <p:blipFill>
          <a:blip r:embed="rId2"/>
          <a:stretch>
            <a:fillRect/>
          </a:stretch>
        </p:blipFill>
        <p:spPr>
          <a:xfrm>
            <a:off x="519545" y="928255"/>
            <a:ext cx="8104909" cy="5526356"/>
          </a:xfrm>
          <a:prstGeom prst="rect">
            <a:avLst/>
          </a:prstGeom>
        </p:spPr>
      </p:pic>
    </p:spTree>
    <p:extLst>
      <p:ext uri="{BB962C8B-B14F-4D97-AF65-F5344CB8AC3E}">
        <p14:creationId xmlns:p14="http://schemas.microsoft.com/office/powerpoint/2010/main" val="321552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1026">
            <a:extLst>
              <a:ext uri="{FF2B5EF4-FFF2-40B4-BE49-F238E27FC236}">
                <a16:creationId xmlns:a16="http://schemas.microsoft.com/office/drawing/2014/main" id="{16FC7F54-EFD2-4D29-B9E4-21FB6E836046}"/>
              </a:ext>
            </a:extLst>
          </p:cNvPr>
          <p:cNvSpPr>
            <a:spLocks noGrp="1" noChangeArrowheads="1"/>
          </p:cNvSpPr>
          <p:nvPr>
            <p:ph type="title"/>
          </p:nvPr>
        </p:nvSpPr>
        <p:spPr>
          <a:xfrm>
            <a:off x="1079500" y="65088"/>
            <a:ext cx="7712075" cy="576262"/>
          </a:xfrm>
        </p:spPr>
        <p:txBody>
          <a:bodyPr/>
          <a:lstStyle/>
          <a:p>
            <a:pPr eaLnBrk="1" hangingPunct="1"/>
            <a:r>
              <a:rPr lang="en-US" altLang="en-US" sz="2400"/>
              <a:t>Operating System Design and Implementation</a:t>
            </a:r>
          </a:p>
        </p:txBody>
      </p:sp>
      <p:sp>
        <p:nvSpPr>
          <p:cNvPr id="34819" name="Rectangle 1027">
            <a:extLst>
              <a:ext uri="{FF2B5EF4-FFF2-40B4-BE49-F238E27FC236}">
                <a16:creationId xmlns:a16="http://schemas.microsoft.com/office/drawing/2014/main" id="{DA463CD9-F242-4670-A502-290659C795A6}"/>
              </a:ext>
            </a:extLst>
          </p:cNvPr>
          <p:cNvSpPr>
            <a:spLocks noGrp="1" noChangeArrowheads="1"/>
          </p:cNvSpPr>
          <p:nvPr>
            <p:ph idx="1"/>
          </p:nvPr>
        </p:nvSpPr>
        <p:spPr>
          <a:xfrm>
            <a:off x="261257" y="1011383"/>
            <a:ext cx="8737599" cy="5444836"/>
          </a:xfrm>
        </p:spPr>
        <p:txBody>
          <a:bodyPr/>
          <a:lstStyle/>
          <a:p>
            <a:pPr algn="just">
              <a:spcBef>
                <a:spcPts val="1200"/>
              </a:spcBef>
              <a:spcAft>
                <a:spcPts val="1200"/>
              </a:spcAft>
              <a:buFont typeface="Wingdings" panose="05000000000000000000" pitchFamily="2" charset="2"/>
              <a:buChar char="q"/>
            </a:pPr>
            <a:r>
              <a:rPr lang="en-US" altLang="en-US" sz="2000" b="1" u="sng" dirty="0">
                <a:highlight>
                  <a:srgbClr val="00FFFF"/>
                </a:highlight>
              </a:rPr>
              <a:t>Design</a:t>
            </a:r>
            <a:r>
              <a:rPr lang="en-US" altLang="en-US" sz="2000" dirty="0"/>
              <a:t> and </a:t>
            </a:r>
            <a:r>
              <a:rPr lang="en-US" altLang="en-US" sz="2000" b="1" u="sng" dirty="0">
                <a:highlight>
                  <a:srgbClr val="00FFFF"/>
                </a:highlight>
              </a:rPr>
              <a:t>Implementation</a:t>
            </a:r>
            <a:r>
              <a:rPr lang="en-US" altLang="en-US" sz="2000" dirty="0"/>
              <a:t> </a:t>
            </a:r>
            <a:r>
              <a:rPr lang="en-US" altLang="en-US" sz="2000" b="1" u="sng" dirty="0">
                <a:highlight>
                  <a:srgbClr val="FF00FF"/>
                </a:highlight>
              </a:rPr>
              <a:t>of OS not </a:t>
            </a:r>
            <a:r>
              <a:rPr lang="ja-JP" altLang="en-US" sz="2000" b="1" u="sng" dirty="0">
                <a:highlight>
                  <a:srgbClr val="FF00FF"/>
                </a:highlight>
              </a:rPr>
              <a:t>“</a:t>
            </a:r>
            <a:r>
              <a:rPr lang="en-US" altLang="ja-JP" sz="2000" b="1" u="sng" dirty="0">
                <a:highlight>
                  <a:srgbClr val="FF00FF"/>
                </a:highlight>
              </a:rPr>
              <a:t>solvable</a:t>
            </a:r>
            <a:r>
              <a:rPr lang="ja-JP" altLang="en-US" sz="2000" b="1" u="sng" dirty="0">
                <a:highlight>
                  <a:srgbClr val="FF00FF"/>
                </a:highlight>
              </a:rPr>
              <a:t>”</a:t>
            </a:r>
            <a:r>
              <a:rPr lang="en-US" altLang="ja-JP" sz="2000" b="1" u="sng" dirty="0">
                <a:highlight>
                  <a:srgbClr val="FF00FF"/>
                </a:highlight>
              </a:rPr>
              <a:t>, but some approaches have proven successful.</a:t>
            </a:r>
            <a:endParaRPr lang="en-US" altLang="en-US" sz="900" b="1" u="sng" dirty="0">
              <a:highlight>
                <a:srgbClr val="FF00FF"/>
              </a:highlight>
            </a:endParaRPr>
          </a:p>
          <a:p>
            <a:pPr algn="just">
              <a:spcBef>
                <a:spcPts val="1200"/>
              </a:spcBef>
              <a:spcAft>
                <a:spcPts val="1200"/>
              </a:spcAft>
              <a:buFont typeface="Wingdings" panose="05000000000000000000" pitchFamily="2" charset="2"/>
              <a:buChar char="q"/>
            </a:pPr>
            <a:r>
              <a:rPr lang="en-US" altLang="en-US" sz="2000" b="1" u="sng" dirty="0">
                <a:highlight>
                  <a:srgbClr val="FF00FF"/>
                </a:highlight>
              </a:rPr>
              <a:t>Internal structure of different Operating Systems  </a:t>
            </a:r>
            <a:r>
              <a:rPr lang="en-US" altLang="en-US" sz="2000" b="1" u="sng" dirty="0">
                <a:highlight>
                  <a:srgbClr val="FF0000"/>
                </a:highlight>
              </a:rPr>
              <a:t>can vary widely</a:t>
            </a:r>
            <a:r>
              <a:rPr lang="en-US" altLang="en-US" sz="2000" dirty="0"/>
              <a:t>.</a:t>
            </a:r>
          </a:p>
          <a:p>
            <a:pPr algn="just">
              <a:spcBef>
                <a:spcPts val="1200"/>
              </a:spcBef>
              <a:spcAft>
                <a:spcPts val="1200"/>
              </a:spcAft>
              <a:buFont typeface="Wingdings" panose="05000000000000000000" pitchFamily="2" charset="2"/>
              <a:buChar char="q"/>
            </a:pPr>
            <a:r>
              <a:rPr lang="en-US" altLang="en-US" sz="2000" dirty="0"/>
              <a:t>Start the </a:t>
            </a:r>
            <a:r>
              <a:rPr lang="en-US" altLang="en-US" sz="2000" b="1" u="sng" dirty="0">
                <a:solidFill>
                  <a:srgbClr val="C00000"/>
                </a:solidFill>
                <a:effectLst>
                  <a:outerShdw blurRad="38100" dist="38100" dir="2700000" algn="tl">
                    <a:srgbClr val="000000">
                      <a:alpha val="43137"/>
                    </a:srgbClr>
                  </a:outerShdw>
                </a:effectLst>
              </a:rPr>
              <a:t>design</a:t>
            </a:r>
            <a:r>
              <a:rPr lang="en-US" altLang="en-US" sz="2000" dirty="0"/>
              <a:t> by defining </a:t>
            </a:r>
            <a:r>
              <a:rPr lang="en-US" altLang="en-US" sz="2000" b="1" u="sng" dirty="0">
                <a:solidFill>
                  <a:srgbClr val="C00000"/>
                </a:solidFill>
                <a:effectLst>
                  <a:outerShdw blurRad="38100" dist="38100" dir="2700000" algn="tl">
                    <a:srgbClr val="000000">
                      <a:alpha val="43137"/>
                    </a:srgbClr>
                  </a:outerShdw>
                </a:effectLst>
              </a:rPr>
              <a:t>goals</a:t>
            </a:r>
            <a:r>
              <a:rPr lang="en-US" altLang="en-US" sz="2000" dirty="0"/>
              <a:t> and </a:t>
            </a:r>
            <a:r>
              <a:rPr lang="en-US" altLang="en-US" sz="2000" b="1" u="sng" dirty="0">
                <a:solidFill>
                  <a:srgbClr val="C00000"/>
                </a:solidFill>
                <a:effectLst>
                  <a:outerShdw blurRad="38100" dist="38100" dir="2700000" algn="tl">
                    <a:srgbClr val="000000">
                      <a:alpha val="43137"/>
                    </a:srgbClr>
                  </a:outerShdw>
                </a:effectLst>
              </a:rPr>
              <a:t>specifications.</a:t>
            </a:r>
            <a:r>
              <a:rPr lang="en-US" altLang="en-US" sz="2000" dirty="0"/>
              <a:t> </a:t>
            </a:r>
          </a:p>
          <a:p>
            <a:pPr algn="just">
              <a:spcBef>
                <a:spcPts val="1200"/>
              </a:spcBef>
              <a:spcAft>
                <a:spcPts val="1200"/>
              </a:spcAft>
              <a:buFont typeface="Wingdings" panose="05000000000000000000" pitchFamily="2" charset="2"/>
              <a:buChar char="q"/>
            </a:pPr>
            <a:r>
              <a:rPr lang="en-US" altLang="en-US" sz="2000" dirty="0"/>
              <a:t>Affected by choice of </a:t>
            </a:r>
            <a:r>
              <a:rPr lang="en-US" altLang="en-US" sz="2000" b="1" u="sng" dirty="0">
                <a:solidFill>
                  <a:srgbClr val="C00000"/>
                </a:solidFill>
                <a:effectLst>
                  <a:outerShdw blurRad="38100" dist="38100" dir="2700000" algn="tl">
                    <a:srgbClr val="000000">
                      <a:alpha val="43137"/>
                    </a:srgbClr>
                  </a:outerShdw>
                </a:effectLst>
              </a:rPr>
              <a:t>hardware</a:t>
            </a:r>
            <a:r>
              <a:rPr lang="en-US" altLang="en-US" sz="2000" dirty="0"/>
              <a:t>, </a:t>
            </a:r>
            <a:r>
              <a:rPr lang="en-US" altLang="en-US" sz="2000" b="1" u="sng" dirty="0">
                <a:solidFill>
                  <a:srgbClr val="C00000"/>
                </a:solidFill>
                <a:effectLst>
                  <a:outerShdw blurRad="38100" dist="38100" dir="2700000" algn="tl">
                    <a:srgbClr val="000000">
                      <a:alpha val="43137"/>
                    </a:srgbClr>
                  </a:outerShdw>
                </a:effectLst>
              </a:rPr>
              <a:t>type of system.</a:t>
            </a:r>
          </a:p>
          <a:p>
            <a:pPr algn="just">
              <a:buFont typeface="Wingdings" panose="05000000000000000000" pitchFamily="2" charset="2"/>
              <a:buChar char="q"/>
            </a:pPr>
            <a:r>
              <a:rPr lang="en-US" altLang="en-US" sz="2000" b="1" dirty="0">
                <a:solidFill>
                  <a:srgbClr val="3366FF"/>
                </a:solidFill>
              </a:rPr>
              <a:t>User </a:t>
            </a:r>
            <a:r>
              <a:rPr lang="en-US" altLang="en-US" sz="2000" dirty="0"/>
              <a:t>goals and </a:t>
            </a:r>
            <a:r>
              <a:rPr lang="en-US" altLang="en-US" sz="2000" b="1" dirty="0">
                <a:solidFill>
                  <a:srgbClr val="3366FF"/>
                </a:solidFill>
              </a:rPr>
              <a:t>System </a:t>
            </a:r>
            <a:r>
              <a:rPr lang="en-US" altLang="en-US" sz="2000" dirty="0"/>
              <a:t>goals</a:t>
            </a:r>
          </a:p>
          <a:p>
            <a:pPr marL="539750" lvl="1" indent="-179388" algn="just">
              <a:buFont typeface="Wingdings" panose="05000000000000000000" pitchFamily="2" charset="2"/>
              <a:buChar char="§"/>
            </a:pPr>
            <a:r>
              <a:rPr lang="en-US" altLang="en-US" sz="2000" dirty="0"/>
              <a:t>User goals – operating system should be </a:t>
            </a:r>
            <a:r>
              <a:rPr lang="en-US" altLang="en-US" sz="2000" b="1" u="sng" dirty="0">
                <a:solidFill>
                  <a:srgbClr val="C00000"/>
                </a:solidFill>
                <a:effectLst>
                  <a:outerShdw blurRad="38100" dist="38100" dir="2700000" algn="tl">
                    <a:srgbClr val="000000">
                      <a:alpha val="43137"/>
                    </a:srgbClr>
                  </a:outerShdw>
                </a:effectLst>
              </a:rPr>
              <a:t>convenient to use</a:t>
            </a:r>
            <a:r>
              <a:rPr lang="en-US" altLang="en-US" sz="2000" dirty="0"/>
              <a:t>, </a:t>
            </a:r>
            <a:r>
              <a:rPr lang="en-US" altLang="en-US" sz="2000" b="1" u="sng" dirty="0">
                <a:solidFill>
                  <a:srgbClr val="C00000"/>
                </a:solidFill>
                <a:effectLst>
                  <a:outerShdw blurRad="38100" dist="38100" dir="2700000" algn="tl">
                    <a:srgbClr val="000000">
                      <a:alpha val="43137"/>
                    </a:srgbClr>
                  </a:outerShdw>
                </a:effectLst>
              </a:rPr>
              <a:t>easy to learn</a:t>
            </a:r>
            <a:r>
              <a:rPr lang="en-US" altLang="en-US" sz="2000" dirty="0"/>
              <a:t>, </a:t>
            </a:r>
            <a:r>
              <a:rPr lang="en-US" altLang="en-US" sz="2000" b="1" u="sng" dirty="0">
                <a:solidFill>
                  <a:srgbClr val="C00000"/>
                </a:solidFill>
                <a:effectLst>
                  <a:outerShdw blurRad="38100" dist="38100" dir="2700000" algn="tl">
                    <a:srgbClr val="000000">
                      <a:alpha val="43137"/>
                    </a:srgbClr>
                  </a:outerShdw>
                </a:effectLst>
              </a:rPr>
              <a:t>reliable</a:t>
            </a:r>
            <a:r>
              <a:rPr lang="en-US" altLang="en-US" sz="2000" dirty="0"/>
              <a:t>, </a:t>
            </a:r>
            <a:r>
              <a:rPr lang="en-US" altLang="en-US" sz="2000" b="1" u="sng" dirty="0">
                <a:solidFill>
                  <a:srgbClr val="C00000"/>
                </a:solidFill>
                <a:effectLst>
                  <a:outerShdw blurRad="38100" dist="38100" dir="2700000" algn="tl">
                    <a:srgbClr val="000000">
                      <a:alpha val="43137"/>
                    </a:srgbClr>
                  </a:outerShdw>
                </a:effectLst>
              </a:rPr>
              <a:t>safe</a:t>
            </a:r>
            <a:r>
              <a:rPr lang="en-US" altLang="en-US" sz="2000" dirty="0"/>
              <a:t>, and </a:t>
            </a:r>
            <a:r>
              <a:rPr lang="en-US" altLang="en-US" sz="2000" b="1" u="sng" dirty="0">
                <a:solidFill>
                  <a:srgbClr val="C00000"/>
                </a:solidFill>
                <a:effectLst>
                  <a:outerShdw blurRad="38100" dist="38100" dir="2700000" algn="tl">
                    <a:srgbClr val="000000">
                      <a:alpha val="43137"/>
                    </a:srgbClr>
                  </a:outerShdw>
                </a:effectLst>
              </a:rPr>
              <a:t>fast.</a:t>
            </a:r>
          </a:p>
          <a:p>
            <a:pPr marL="539750" lvl="1" indent="-179388" algn="just">
              <a:buFont typeface="Wingdings" panose="05000000000000000000" pitchFamily="2" charset="2"/>
              <a:buChar char="§"/>
            </a:pPr>
            <a:r>
              <a:rPr lang="en-US" altLang="en-US" sz="2000" dirty="0"/>
              <a:t>System goals – operating system should be </a:t>
            </a:r>
            <a:r>
              <a:rPr lang="en-US" altLang="en-US" sz="2000" b="1" u="sng" dirty="0">
                <a:solidFill>
                  <a:srgbClr val="C00000"/>
                </a:solidFill>
                <a:effectLst>
                  <a:outerShdw blurRad="38100" dist="38100" dir="2700000" algn="tl">
                    <a:srgbClr val="000000">
                      <a:alpha val="43137"/>
                    </a:srgbClr>
                  </a:outerShdw>
                </a:effectLst>
              </a:rPr>
              <a:t>easy to design, implement</a:t>
            </a:r>
            <a:r>
              <a:rPr lang="en-US" altLang="en-US" sz="2000" dirty="0"/>
              <a:t>, and </a:t>
            </a:r>
            <a:r>
              <a:rPr lang="en-US" altLang="en-US" sz="2000" b="1" u="sng" dirty="0">
                <a:solidFill>
                  <a:srgbClr val="C00000"/>
                </a:solidFill>
                <a:effectLst>
                  <a:outerShdw blurRad="38100" dist="38100" dir="2700000" algn="tl">
                    <a:srgbClr val="000000">
                      <a:alpha val="43137"/>
                    </a:srgbClr>
                  </a:outerShdw>
                </a:effectLst>
              </a:rPr>
              <a:t>maintain</a:t>
            </a:r>
            <a:r>
              <a:rPr lang="en-US" altLang="en-US" sz="2000" dirty="0"/>
              <a:t>, as well as </a:t>
            </a:r>
            <a:r>
              <a:rPr lang="en-US" altLang="en-US" sz="2000" b="1" u="sng" dirty="0">
                <a:solidFill>
                  <a:srgbClr val="C00000"/>
                </a:solidFill>
                <a:effectLst>
                  <a:outerShdw blurRad="38100" dist="38100" dir="2700000" algn="tl">
                    <a:srgbClr val="000000">
                      <a:alpha val="43137"/>
                    </a:srgbClr>
                  </a:outerShdw>
                </a:effectLst>
              </a:rPr>
              <a:t>flexible</a:t>
            </a:r>
            <a:r>
              <a:rPr lang="en-US" altLang="en-US" sz="2000" dirty="0"/>
              <a:t>, </a:t>
            </a:r>
            <a:r>
              <a:rPr lang="en-US" altLang="en-US" sz="2000" b="1" u="sng" dirty="0">
                <a:solidFill>
                  <a:srgbClr val="C00000"/>
                </a:solidFill>
                <a:effectLst>
                  <a:outerShdw blurRad="38100" dist="38100" dir="2700000" algn="tl">
                    <a:srgbClr val="000000">
                      <a:alpha val="43137"/>
                    </a:srgbClr>
                  </a:outerShdw>
                </a:effectLst>
              </a:rPr>
              <a:t>reliable</a:t>
            </a:r>
            <a:r>
              <a:rPr lang="en-US" altLang="en-US" sz="2000" dirty="0"/>
              <a:t>, </a:t>
            </a:r>
            <a:r>
              <a:rPr lang="en-US" altLang="en-US" sz="2000" b="1" u="sng" dirty="0">
                <a:solidFill>
                  <a:srgbClr val="C00000"/>
                </a:solidFill>
                <a:effectLst>
                  <a:outerShdw blurRad="38100" dist="38100" dir="2700000" algn="tl">
                    <a:srgbClr val="000000">
                      <a:alpha val="43137"/>
                    </a:srgbClr>
                  </a:outerShdw>
                </a:effectLst>
              </a:rPr>
              <a:t>error-free</a:t>
            </a:r>
            <a:r>
              <a:rPr lang="en-US" altLang="en-US" sz="2000" dirty="0"/>
              <a:t>, and </a:t>
            </a:r>
            <a:r>
              <a:rPr lang="en-US" altLang="en-US" sz="2000" b="1" u="sng" dirty="0">
                <a:solidFill>
                  <a:srgbClr val="C00000"/>
                </a:solidFill>
                <a:effectLst>
                  <a:outerShdw blurRad="38100" dist="38100" dir="2700000" algn="tl">
                    <a:srgbClr val="000000">
                      <a:alpha val="43137"/>
                    </a:srgbClr>
                  </a:outerShdw>
                </a:effectLst>
              </a:rPr>
              <a:t>efficient.</a:t>
            </a:r>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13031A9-DFB5-4095-BE3C-45AB42F3ADDB}"/>
              </a:ext>
            </a:extLst>
          </p:cNvPr>
          <p:cNvSpPr>
            <a:spLocks noGrp="1" noChangeArrowheads="1"/>
          </p:cNvSpPr>
          <p:nvPr>
            <p:ph type="title"/>
          </p:nvPr>
        </p:nvSpPr>
        <p:spPr>
          <a:xfrm>
            <a:off x="1069975" y="106363"/>
            <a:ext cx="8229600" cy="576262"/>
          </a:xfrm>
        </p:spPr>
        <p:txBody>
          <a:bodyPr/>
          <a:lstStyle/>
          <a:p>
            <a:pPr eaLnBrk="1" hangingPunct="1"/>
            <a:r>
              <a:rPr lang="en-US" altLang="en-US" sz="2400"/>
              <a:t>Operating System Design and Implementation (Cont.)</a:t>
            </a:r>
          </a:p>
        </p:txBody>
      </p:sp>
      <p:sp>
        <p:nvSpPr>
          <p:cNvPr id="35843" name="Rectangle 3">
            <a:extLst>
              <a:ext uri="{FF2B5EF4-FFF2-40B4-BE49-F238E27FC236}">
                <a16:creationId xmlns:a16="http://schemas.microsoft.com/office/drawing/2014/main" id="{D792C27C-EA93-41A6-B57C-A14F10B8EA4E}"/>
              </a:ext>
            </a:extLst>
          </p:cNvPr>
          <p:cNvSpPr>
            <a:spLocks noGrp="1" noChangeArrowheads="1"/>
          </p:cNvSpPr>
          <p:nvPr>
            <p:ph type="body" idx="1"/>
          </p:nvPr>
        </p:nvSpPr>
        <p:spPr>
          <a:xfrm>
            <a:off x="290286" y="972457"/>
            <a:ext cx="8723085" cy="5456052"/>
          </a:xfrm>
        </p:spPr>
        <p:txBody>
          <a:bodyPr/>
          <a:lstStyle/>
          <a:p>
            <a:pPr algn="just">
              <a:buFont typeface="Wingdings" panose="05000000000000000000" pitchFamily="2" charset="2"/>
              <a:buChar char="q"/>
            </a:pPr>
            <a:r>
              <a:rPr lang="en-US" altLang="en-US" sz="2400" dirty="0"/>
              <a:t>Important principle to separate</a:t>
            </a:r>
          </a:p>
          <a:p>
            <a:pPr>
              <a:buFont typeface="Monotype Sorts" pitchFamily="-84" charset="2"/>
              <a:buNone/>
            </a:pPr>
            <a:r>
              <a:rPr lang="en-US" altLang="en-US" sz="2400" b="1" dirty="0"/>
              <a:t>	</a:t>
            </a:r>
            <a:r>
              <a:rPr lang="en-US" altLang="en-US" sz="2400" b="1" dirty="0">
                <a:solidFill>
                  <a:srgbClr val="3366FF"/>
                </a:solidFill>
              </a:rPr>
              <a:t>Policy</a:t>
            </a:r>
            <a:r>
              <a:rPr lang="en-US" altLang="en-US" sz="2400" b="1" dirty="0"/>
              <a:t>:   </a:t>
            </a:r>
            <a:r>
              <a:rPr lang="en-US" altLang="en-US" sz="2400" b="1" i="1" dirty="0"/>
              <a:t>What</a:t>
            </a:r>
            <a:r>
              <a:rPr lang="en-US" altLang="en-US" sz="2400" dirty="0"/>
              <a:t> will be done?</a:t>
            </a:r>
            <a:r>
              <a:rPr lang="en-US" altLang="en-US" sz="2400" b="1" dirty="0"/>
              <a:t> </a:t>
            </a:r>
            <a:br>
              <a:rPr lang="en-US" altLang="en-US" sz="2400" b="1" dirty="0"/>
            </a:br>
            <a:r>
              <a:rPr lang="en-US" altLang="en-US" sz="2400" b="1" dirty="0">
                <a:solidFill>
                  <a:srgbClr val="3366FF"/>
                </a:solidFill>
              </a:rPr>
              <a:t>Mechanism</a:t>
            </a:r>
            <a:r>
              <a:rPr lang="en-US" altLang="en-US" sz="2400" b="1" dirty="0"/>
              <a:t>:  </a:t>
            </a:r>
            <a:r>
              <a:rPr lang="en-US" altLang="en-US" sz="2400" b="1" i="1" dirty="0"/>
              <a:t>How</a:t>
            </a:r>
            <a:r>
              <a:rPr lang="en-US" altLang="en-US" sz="2400" dirty="0"/>
              <a:t> to do it?</a:t>
            </a:r>
          </a:p>
          <a:p>
            <a:pPr algn="just">
              <a:buFont typeface="Wingdings" panose="05000000000000000000" pitchFamily="2" charset="2"/>
              <a:buChar char="q"/>
            </a:pPr>
            <a:r>
              <a:rPr lang="en-US" altLang="en-US" sz="2400" dirty="0">
                <a:highlight>
                  <a:srgbClr val="0000FF"/>
                </a:highlight>
              </a:rPr>
              <a:t>Mechanisms determine </a:t>
            </a:r>
            <a:r>
              <a:rPr lang="en-US" altLang="en-US" sz="2400" b="1" u="sng" dirty="0">
                <a:solidFill>
                  <a:srgbClr val="C00000"/>
                </a:solidFill>
                <a:highlight>
                  <a:srgbClr val="0000FF"/>
                </a:highlight>
              </a:rPr>
              <a:t>how</a:t>
            </a:r>
            <a:r>
              <a:rPr lang="en-US" altLang="en-US" sz="2400" dirty="0">
                <a:highlight>
                  <a:srgbClr val="0000FF"/>
                </a:highlight>
              </a:rPr>
              <a:t> to do something, policies decide </a:t>
            </a:r>
            <a:r>
              <a:rPr lang="en-US" altLang="en-US" sz="2400" b="1" u="sng" dirty="0">
                <a:solidFill>
                  <a:srgbClr val="C00000"/>
                </a:solidFill>
                <a:highlight>
                  <a:srgbClr val="0000FF"/>
                </a:highlight>
              </a:rPr>
              <a:t>what</a:t>
            </a:r>
            <a:r>
              <a:rPr lang="en-US" altLang="en-US" sz="2400" dirty="0">
                <a:highlight>
                  <a:srgbClr val="0000FF"/>
                </a:highlight>
              </a:rPr>
              <a:t> will be done.</a:t>
            </a:r>
          </a:p>
          <a:p>
            <a:pPr algn="just">
              <a:buFont typeface="Wingdings" panose="05000000000000000000" pitchFamily="2" charset="2"/>
              <a:buChar char="q"/>
            </a:pPr>
            <a:r>
              <a:rPr lang="en-US" altLang="en-US" sz="2400" b="1" u="sng" dirty="0">
                <a:highlight>
                  <a:srgbClr val="FF00FF"/>
                </a:highlight>
              </a:rPr>
              <a:t>The separation of policy from mechanism is a very important principle</a:t>
            </a:r>
            <a:r>
              <a:rPr lang="en-US" altLang="en-US" sz="2400" dirty="0"/>
              <a:t>, </a:t>
            </a:r>
            <a:r>
              <a:rPr lang="en-US" altLang="en-US" sz="2400" dirty="0">
                <a:highlight>
                  <a:srgbClr val="0000FF"/>
                </a:highlight>
              </a:rPr>
              <a:t>it allows </a:t>
            </a:r>
            <a:r>
              <a:rPr lang="en-US" altLang="en-US" sz="2400" b="1" u="sng" dirty="0">
                <a:solidFill>
                  <a:srgbClr val="C00000"/>
                </a:solidFill>
                <a:highlight>
                  <a:srgbClr val="0000FF"/>
                </a:highlight>
              </a:rPr>
              <a:t>maximum flexibility</a:t>
            </a:r>
            <a:r>
              <a:rPr lang="en-US" altLang="en-US" sz="2400" dirty="0">
                <a:highlight>
                  <a:srgbClr val="0000FF"/>
                </a:highlight>
              </a:rPr>
              <a:t> if policy </a:t>
            </a:r>
            <a:r>
              <a:rPr lang="en-US" altLang="en-US" sz="2400" b="1" u="sng" dirty="0">
                <a:solidFill>
                  <a:srgbClr val="C00000"/>
                </a:solidFill>
                <a:highlight>
                  <a:srgbClr val="0000FF"/>
                </a:highlight>
              </a:rPr>
              <a:t>decisions are to be changed later </a:t>
            </a:r>
            <a:r>
              <a:rPr lang="en-US" altLang="en-US" sz="2400" dirty="0">
                <a:highlight>
                  <a:srgbClr val="0000FF"/>
                </a:highlight>
              </a:rPr>
              <a:t>(example – timer).</a:t>
            </a:r>
          </a:p>
          <a:p>
            <a:pPr algn="just">
              <a:buFont typeface="Wingdings" panose="05000000000000000000" pitchFamily="2" charset="2"/>
              <a:buChar char="q"/>
            </a:pPr>
            <a:r>
              <a:rPr lang="en-US" altLang="en-US" sz="2400" b="1" u="sng" dirty="0">
                <a:highlight>
                  <a:srgbClr val="FF00FF"/>
                </a:highlight>
              </a:rPr>
              <a:t>Specifying and designing an OS is highly creative task of </a:t>
            </a:r>
            <a:r>
              <a:rPr lang="en-US" altLang="en-US" sz="2400" b="1" u="sng" dirty="0">
                <a:solidFill>
                  <a:srgbClr val="3366FF"/>
                </a:solidFill>
                <a:highlight>
                  <a:srgbClr val="FF00FF"/>
                </a:highlight>
              </a:rPr>
              <a:t>software engineering.</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E90F9EE-9621-410E-9977-03B7C1B859EF}"/>
              </a:ext>
            </a:extLst>
          </p:cNvPr>
          <p:cNvSpPr>
            <a:spLocks noGrp="1" noChangeArrowheads="1"/>
          </p:cNvSpPr>
          <p:nvPr>
            <p:ph type="title"/>
          </p:nvPr>
        </p:nvSpPr>
        <p:spPr>
          <a:xfrm>
            <a:off x="838200" y="171450"/>
            <a:ext cx="8229600" cy="576263"/>
          </a:xfrm>
        </p:spPr>
        <p:txBody>
          <a:bodyPr/>
          <a:lstStyle/>
          <a:p>
            <a:pPr eaLnBrk="1" hangingPunct="1"/>
            <a:r>
              <a:rPr lang="en-US" altLang="en-US" sz="2800"/>
              <a:t>Implementation</a:t>
            </a:r>
          </a:p>
        </p:txBody>
      </p:sp>
      <p:sp>
        <p:nvSpPr>
          <p:cNvPr id="36867" name="Rectangle 3">
            <a:extLst>
              <a:ext uri="{FF2B5EF4-FFF2-40B4-BE49-F238E27FC236}">
                <a16:creationId xmlns:a16="http://schemas.microsoft.com/office/drawing/2014/main" id="{9E036511-68E6-4A90-91A8-BA55D70B5E3A}"/>
              </a:ext>
            </a:extLst>
          </p:cNvPr>
          <p:cNvSpPr>
            <a:spLocks noGrp="1" noChangeArrowheads="1"/>
          </p:cNvSpPr>
          <p:nvPr>
            <p:ph type="body" idx="1"/>
          </p:nvPr>
        </p:nvSpPr>
        <p:spPr>
          <a:xfrm>
            <a:off x="526473" y="1092200"/>
            <a:ext cx="8229600" cy="5225473"/>
          </a:xfrm>
        </p:spPr>
        <p:txBody>
          <a:bodyPr/>
          <a:lstStyle/>
          <a:p>
            <a:pPr>
              <a:buFont typeface="Wingdings" panose="05000000000000000000" pitchFamily="2" charset="2"/>
              <a:buChar char="q"/>
            </a:pPr>
            <a:r>
              <a:rPr lang="en-US" altLang="en-US" sz="2000" dirty="0"/>
              <a:t>Much variation</a:t>
            </a:r>
          </a:p>
          <a:p>
            <a:pPr marL="539750" lvl="1" indent="-179388" algn="just">
              <a:buFont typeface="Wingdings" panose="05000000000000000000" pitchFamily="2" charset="2"/>
              <a:buChar char="§"/>
            </a:pPr>
            <a:r>
              <a:rPr lang="en-US" altLang="en-US" sz="2000" dirty="0"/>
              <a:t>Early OSes in assembly language.</a:t>
            </a:r>
          </a:p>
          <a:p>
            <a:pPr marL="539750" lvl="1" indent="-179388">
              <a:buFont typeface="Wingdings" panose="05000000000000000000" pitchFamily="2" charset="2"/>
              <a:buChar char="§"/>
            </a:pPr>
            <a:r>
              <a:rPr lang="en-US" altLang="en-US" sz="2000" dirty="0"/>
              <a:t>Then system programming languages like Algol, PL/1.</a:t>
            </a:r>
          </a:p>
          <a:p>
            <a:pPr marL="539750" lvl="1" indent="-179388">
              <a:buFont typeface="Wingdings" panose="05000000000000000000" pitchFamily="2" charset="2"/>
              <a:buChar char="§"/>
            </a:pPr>
            <a:r>
              <a:rPr lang="en-US" altLang="en-US" sz="2000" dirty="0"/>
              <a:t>Now C, C++.</a:t>
            </a:r>
          </a:p>
          <a:p>
            <a:pPr>
              <a:buFont typeface="Wingdings" panose="05000000000000000000" pitchFamily="2" charset="2"/>
              <a:buChar char="q"/>
            </a:pPr>
            <a:r>
              <a:rPr lang="en-US" altLang="en-US" sz="2000" dirty="0"/>
              <a:t>Actually usually a mix of languages</a:t>
            </a:r>
          </a:p>
          <a:p>
            <a:pPr marL="539750" lvl="1" indent="-179388" algn="just">
              <a:buFont typeface="Wingdings" panose="05000000000000000000" pitchFamily="2" charset="2"/>
              <a:buChar char="§"/>
            </a:pPr>
            <a:r>
              <a:rPr lang="en-US" altLang="en-US" sz="2000" dirty="0"/>
              <a:t>Lowest levels in assembly.</a:t>
            </a:r>
          </a:p>
          <a:p>
            <a:pPr marL="539750" lvl="1" indent="-179388" algn="just">
              <a:buFont typeface="Wingdings" panose="05000000000000000000" pitchFamily="2" charset="2"/>
              <a:buChar char="§"/>
            </a:pPr>
            <a:r>
              <a:rPr lang="en-US" altLang="en-US" sz="2000" dirty="0"/>
              <a:t>Main body in C.</a:t>
            </a:r>
          </a:p>
          <a:p>
            <a:pPr marL="539750" lvl="1" indent="-179388" algn="just">
              <a:buFont typeface="Wingdings" panose="05000000000000000000" pitchFamily="2" charset="2"/>
              <a:buChar char="§"/>
            </a:pPr>
            <a:r>
              <a:rPr lang="en-US" altLang="en-US" sz="2000" dirty="0"/>
              <a:t>Systems programs in C, C++, scripting languages like PERL, Python, shell scripts.</a:t>
            </a:r>
          </a:p>
          <a:p>
            <a:pPr>
              <a:buFont typeface="Wingdings" panose="05000000000000000000" pitchFamily="2" charset="2"/>
              <a:buChar char="q"/>
            </a:pPr>
            <a:r>
              <a:rPr lang="en-US" altLang="en-US" sz="2000" dirty="0"/>
              <a:t>More high-level language easier to</a:t>
            </a:r>
            <a:r>
              <a:rPr lang="en-US" altLang="en-US" sz="2000" b="1" dirty="0">
                <a:solidFill>
                  <a:srgbClr val="3366FF"/>
                </a:solidFill>
              </a:rPr>
              <a:t> port </a:t>
            </a:r>
            <a:r>
              <a:rPr lang="en-US" altLang="en-US" sz="2000" dirty="0"/>
              <a:t>to other hardware</a:t>
            </a:r>
          </a:p>
          <a:p>
            <a:pPr marL="539750" lvl="1" indent="-179388" algn="just">
              <a:buFont typeface="Wingdings" panose="05000000000000000000" pitchFamily="2" charset="2"/>
              <a:buChar char="§"/>
            </a:pPr>
            <a:r>
              <a:rPr lang="en-US" altLang="en-US" sz="2000" dirty="0"/>
              <a:t>But slower</a:t>
            </a:r>
          </a:p>
          <a:p>
            <a:pPr>
              <a:buFont typeface="Wingdings" panose="05000000000000000000" pitchFamily="2" charset="2"/>
              <a:buChar char="q"/>
            </a:pPr>
            <a:r>
              <a:rPr lang="en-US" altLang="en-US" sz="2000" b="1" u="sng" dirty="0">
                <a:solidFill>
                  <a:srgbClr val="3366FF"/>
                </a:solidFill>
              </a:rPr>
              <a:t>Emulation</a:t>
            </a:r>
            <a:r>
              <a:rPr lang="en-US" altLang="en-US" sz="2000" b="1" u="sng" dirty="0"/>
              <a:t> can allow an OS to run on </a:t>
            </a:r>
            <a:r>
              <a:rPr lang="en-US" altLang="en-US" sz="2000" b="1" u="sng" dirty="0">
                <a:solidFill>
                  <a:srgbClr val="C00000"/>
                </a:solidFill>
              </a:rPr>
              <a:t>non-native</a:t>
            </a:r>
            <a:r>
              <a:rPr lang="en-US" altLang="en-US" sz="2000" b="1" u="sng" dirty="0"/>
              <a:t>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CF78210B-2FE3-4ADD-8894-BA235A22A094}"/>
              </a:ext>
            </a:extLst>
          </p:cNvPr>
          <p:cNvSpPr>
            <a:spLocks noGrp="1"/>
          </p:cNvSpPr>
          <p:nvPr>
            <p:ph type="title"/>
          </p:nvPr>
        </p:nvSpPr>
        <p:spPr>
          <a:xfrm>
            <a:off x="457200" y="182563"/>
            <a:ext cx="8229600" cy="576262"/>
          </a:xfrm>
        </p:spPr>
        <p:txBody>
          <a:bodyPr/>
          <a:lstStyle/>
          <a:p>
            <a:r>
              <a:rPr lang="en-US" altLang="en-US"/>
              <a:t>Operating System Structure</a:t>
            </a:r>
          </a:p>
        </p:txBody>
      </p:sp>
      <p:sp>
        <p:nvSpPr>
          <p:cNvPr id="37891" name="Content Placeholder 2">
            <a:extLst>
              <a:ext uri="{FF2B5EF4-FFF2-40B4-BE49-F238E27FC236}">
                <a16:creationId xmlns:a16="http://schemas.microsoft.com/office/drawing/2014/main" id="{8B30FE76-1C22-44F1-A173-516F73B48BE2}"/>
              </a:ext>
            </a:extLst>
          </p:cNvPr>
          <p:cNvSpPr>
            <a:spLocks noGrp="1"/>
          </p:cNvSpPr>
          <p:nvPr>
            <p:ph idx="1"/>
          </p:nvPr>
        </p:nvSpPr>
        <p:spPr>
          <a:xfrm>
            <a:off x="457200" y="955964"/>
            <a:ext cx="8326582" cy="5403272"/>
          </a:xfrm>
        </p:spPr>
        <p:txBody>
          <a:bodyPr/>
          <a:lstStyle/>
          <a:p>
            <a:pPr>
              <a:lnSpc>
                <a:spcPct val="150000"/>
              </a:lnSpc>
              <a:spcBef>
                <a:spcPts val="1200"/>
              </a:spcBef>
              <a:spcAft>
                <a:spcPts val="1200"/>
              </a:spcAft>
              <a:buFont typeface="Wingdings" panose="05000000000000000000" pitchFamily="2" charset="2"/>
              <a:buChar char="q"/>
            </a:pPr>
            <a:r>
              <a:rPr lang="en-US" altLang="en-US" sz="2000" b="1" u="sng" dirty="0">
                <a:highlight>
                  <a:srgbClr val="FF00FF"/>
                </a:highlight>
              </a:rPr>
              <a:t>General-purpose OS is very large program</a:t>
            </a:r>
          </a:p>
          <a:p>
            <a:pPr>
              <a:lnSpc>
                <a:spcPct val="150000"/>
              </a:lnSpc>
              <a:spcBef>
                <a:spcPts val="1200"/>
              </a:spcBef>
              <a:spcAft>
                <a:spcPts val="1200"/>
              </a:spcAft>
              <a:buFont typeface="Wingdings" panose="05000000000000000000" pitchFamily="2" charset="2"/>
              <a:buChar char="q"/>
            </a:pPr>
            <a:r>
              <a:rPr lang="en-US" altLang="en-US" sz="2000" dirty="0"/>
              <a:t>Various ways to structure ones</a:t>
            </a:r>
          </a:p>
          <a:p>
            <a:pPr marL="623888" lvl="1" indent="-263525">
              <a:lnSpc>
                <a:spcPct val="150000"/>
              </a:lnSpc>
              <a:buFont typeface="Wingdings" panose="05000000000000000000" pitchFamily="2" charset="2"/>
              <a:buChar char="§"/>
            </a:pPr>
            <a:r>
              <a:rPr lang="en-US" altLang="en-US" sz="2000" b="1" u="sng" dirty="0">
                <a:highlight>
                  <a:srgbClr val="00FFFF"/>
                </a:highlight>
              </a:rPr>
              <a:t>Simple structure </a:t>
            </a:r>
            <a:r>
              <a:rPr lang="en-US" altLang="en-US" sz="2000" dirty="0"/>
              <a:t>– MS-DOS</a:t>
            </a:r>
          </a:p>
          <a:p>
            <a:pPr marL="623888" lvl="1" indent="-263525">
              <a:lnSpc>
                <a:spcPct val="150000"/>
              </a:lnSpc>
              <a:buFont typeface="Wingdings" panose="05000000000000000000" pitchFamily="2" charset="2"/>
              <a:buChar char="§"/>
            </a:pPr>
            <a:r>
              <a:rPr lang="en-US" altLang="en-US" sz="2000" b="1" u="sng" dirty="0">
                <a:highlight>
                  <a:srgbClr val="00FFFF"/>
                </a:highlight>
              </a:rPr>
              <a:t>More complex</a:t>
            </a:r>
            <a:r>
              <a:rPr lang="en-US" altLang="en-US" sz="2000" dirty="0"/>
              <a:t> -- UNIX</a:t>
            </a:r>
          </a:p>
          <a:p>
            <a:pPr marL="623888" lvl="1" indent="-263525">
              <a:lnSpc>
                <a:spcPct val="150000"/>
              </a:lnSpc>
              <a:buFont typeface="Wingdings" panose="05000000000000000000" pitchFamily="2" charset="2"/>
              <a:buChar char="§"/>
            </a:pPr>
            <a:r>
              <a:rPr lang="en-US" altLang="en-US" sz="2000" b="1" u="sng" dirty="0">
                <a:highlight>
                  <a:srgbClr val="00FFFF"/>
                </a:highlight>
              </a:rPr>
              <a:t>Layered</a:t>
            </a:r>
            <a:r>
              <a:rPr lang="en-US" altLang="en-US" sz="2000" dirty="0"/>
              <a:t> – an abstraction</a:t>
            </a:r>
          </a:p>
          <a:p>
            <a:pPr marL="623888" lvl="1" indent="-263525">
              <a:lnSpc>
                <a:spcPct val="150000"/>
              </a:lnSpc>
              <a:buFont typeface="Wingdings" panose="05000000000000000000" pitchFamily="2" charset="2"/>
              <a:buChar char="§"/>
            </a:pPr>
            <a:r>
              <a:rPr lang="en-US" altLang="en-US" sz="2000" b="1" u="sng" dirty="0">
                <a:highlight>
                  <a:srgbClr val="00FFFF"/>
                </a:highlight>
              </a:rPr>
              <a:t>Microkernel</a:t>
            </a:r>
            <a:r>
              <a:rPr lang="en-US" altLang="en-US" sz="2000" dirty="0"/>
              <a:t> - Mach</a:t>
            </a:r>
          </a:p>
          <a:p>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8A21AB1-4658-4364-A3BA-2B67D8606D16}"/>
              </a:ext>
            </a:extLst>
          </p:cNvPr>
          <p:cNvSpPr>
            <a:spLocks noGrp="1" noChangeArrowheads="1"/>
          </p:cNvSpPr>
          <p:nvPr>
            <p:ph type="title"/>
          </p:nvPr>
        </p:nvSpPr>
        <p:spPr>
          <a:xfrm>
            <a:off x="457200" y="182563"/>
            <a:ext cx="8229600" cy="576262"/>
          </a:xfrm>
        </p:spPr>
        <p:txBody>
          <a:bodyPr/>
          <a:lstStyle/>
          <a:p>
            <a:pPr eaLnBrk="1" hangingPunct="1"/>
            <a:r>
              <a:rPr lang="en-US" altLang="en-US" dirty="0"/>
              <a:t>Simple Structure  -- MS-DOS</a:t>
            </a:r>
            <a:endParaRPr lang="en-US" altLang="en-US" sz="2400" dirty="0"/>
          </a:p>
        </p:txBody>
      </p:sp>
      <p:sp>
        <p:nvSpPr>
          <p:cNvPr id="38915" name="Rectangle 3">
            <a:extLst>
              <a:ext uri="{FF2B5EF4-FFF2-40B4-BE49-F238E27FC236}">
                <a16:creationId xmlns:a16="http://schemas.microsoft.com/office/drawing/2014/main" id="{41479863-48E0-4E47-B97D-EE25D15A5361}"/>
              </a:ext>
            </a:extLst>
          </p:cNvPr>
          <p:cNvSpPr>
            <a:spLocks noGrp="1" noChangeArrowheads="1"/>
          </p:cNvSpPr>
          <p:nvPr>
            <p:ph type="body" idx="1"/>
          </p:nvPr>
        </p:nvSpPr>
        <p:spPr>
          <a:xfrm>
            <a:off x="319314" y="1553028"/>
            <a:ext cx="5111668" cy="4099627"/>
          </a:xfrm>
        </p:spPr>
        <p:txBody>
          <a:bodyPr/>
          <a:lstStyle/>
          <a:p>
            <a:pPr algn="just">
              <a:lnSpc>
                <a:spcPct val="150000"/>
              </a:lnSpc>
              <a:spcBef>
                <a:spcPts val="1200"/>
              </a:spcBef>
              <a:spcAft>
                <a:spcPts val="1200"/>
              </a:spcAft>
              <a:buFont typeface="Wingdings" panose="05000000000000000000" pitchFamily="2" charset="2"/>
              <a:buChar char="q"/>
            </a:pPr>
            <a:r>
              <a:rPr lang="en-US" altLang="en-US" sz="2000" dirty="0"/>
              <a:t>MS-DOS – </a:t>
            </a:r>
            <a:r>
              <a:rPr lang="en-US" altLang="en-US" sz="2000" b="1" u="sng" dirty="0">
                <a:highlight>
                  <a:srgbClr val="FF00FF"/>
                </a:highlight>
              </a:rPr>
              <a:t>written to provide the most functionality in the </a:t>
            </a:r>
            <a:r>
              <a:rPr lang="en-US" altLang="en-US" sz="2000" b="1" u="sng" dirty="0">
                <a:highlight>
                  <a:srgbClr val="FF0000"/>
                </a:highlight>
              </a:rPr>
              <a:t>least</a:t>
            </a:r>
            <a:r>
              <a:rPr lang="en-US" altLang="en-US" sz="2000" b="1" u="sng" dirty="0">
                <a:highlight>
                  <a:srgbClr val="FF00FF"/>
                </a:highlight>
              </a:rPr>
              <a:t> space</a:t>
            </a:r>
            <a:r>
              <a:rPr lang="en-US" altLang="en-US" sz="2000" dirty="0"/>
              <a:t>.</a:t>
            </a:r>
          </a:p>
          <a:p>
            <a:pPr marL="539750" lvl="1" indent="-179388" algn="just">
              <a:lnSpc>
                <a:spcPct val="150000"/>
              </a:lnSpc>
              <a:spcBef>
                <a:spcPts val="1200"/>
              </a:spcBef>
              <a:spcAft>
                <a:spcPts val="1200"/>
              </a:spcAft>
              <a:buFont typeface="Wingdings" panose="05000000000000000000" pitchFamily="2" charset="2"/>
              <a:buChar char="§"/>
            </a:pPr>
            <a:r>
              <a:rPr lang="en-US" altLang="en-US" sz="2000" b="1" u="sng" dirty="0">
                <a:highlight>
                  <a:srgbClr val="FF00FF"/>
                </a:highlight>
              </a:rPr>
              <a:t>Not divided into modules.</a:t>
            </a:r>
          </a:p>
          <a:p>
            <a:pPr marL="539750" lvl="1" indent="-179388" algn="just">
              <a:lnSpc>
                <a:spcPct val="150000"/>
              </a:lnSpc>
              <a:spcBef>
                <a:spcPts val="1200"/>
              </a:spcBef>
              <a:spcAft>
                <a:spcPts val="1200"/>
              </a:spcAft>
              <a:buFont typeface="Wingdings" panose="05000000000000000000" pitchFamily="2" charset="2"/>
              <a:buChar char="§"/>
            </a:pPr>
            <a:r>
              <a:rPr lang="en-US" altLang="en-US" sz="2000" dirty="0"/>
              <a:t>Although MS-DOS has some structure, </a:t>
            </a:r>
            <a:r>
              <a:rPr lang="en-US" altLang="en-US" sz="2000" u="sng" dirty="0">
                <a:highlight>
                  <a:srgbClr val="FF00FF"/>
                </a:highlight>
              </a:rPr>
              <a:t>its interfaces and levels of functionality are not well separated.</a:t>
            </a:r>
          </a:p>
        </p:txBody>
      </p:sp>
      <p:pic>
        <p:nvPicPr>
          <p:cNvPr id="38916" name="Picture 6" descr="2">
            <a:extLst>
              <a:ext uri="{FF2B5EF4-FFF2-40B4-BE49-F238E27FC236}">
                <a16:creationId xmlns:a16="http://schemas.microsoft.com/office/drawing/2014/main" id="{9662C1AF-BA40-4175-88FD-B0B356255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33488"/>
            <a:ext cx="3178608" cy="441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C2EC137A-51A4-4C7D-932B-DDD8540838C1}"/>
              </a:ext>
            </a:extLst>
          </p:cNvPr>
          <p:cNvSpPr>
            <a:spLocks noGrp="1" noChangeArrowheads="1"/>
          </p:cNvSpPr>
          <p:nvPr>
            <p:ph type="title"/>
          </p:nvPr>
        </p:nvSpPr>
        <p:spPr>
          <a:xfrm>
            <a:off x="1490663" y="255588"/>
            <a:ext cx="6773862" cy="457200"/>
          </a:xfrm>
        </p:spPr>
        <p:txBody>
          <a:bodyPr/>
          <a:lstStyle/>
          <a:p>
            <a:pPr eaLnBrk="1" hangingPunct="1"/>
            <a:r>
              <a:rPr lang="en-US" altLang="en-US" dirty="0"/>
              <a:t>Non Simple Structure  -- UNIX</a:t>
            </a:r>
            <a:endParaRPr lang="en-US" altLang="en-US" sz="2400" dirty="0"/>
          </a:p>
        </p:txBody>
      </p:sp>
      <p:sp>
        <p:nvSpPr>
          <p:cNvPr id="39939" name="Rectangle 3">
            <a:extLst>
              <a:ext uri="{FF2B5EF4-FFF2-40B4-BE49-F238E27FC236}">
                <a16:creationId xmlns:a16="http://schemas.microsoft.com/office/drawing/2014/main" id="{A75AF738-08F2-4E6F-95B2-B61C920868DE}"/>
              </a:ext>
            </a:extLst>
          </p:cNvPr>
          <p:cNvSpPr>
            <a:spLocks noGrp="1" noChangeArrowheads="1"/>
          </p:cNvSpPr>
          <p:nvPr>
            <p:ph type="body" idx="1"/>
          </p:nvPr>
        </p:nvSpPr>
        <p:spPr>
          <a:xfrm>
            <a:off x="484909" y="969818"/>
            <a:ext cx="8354291" cy="5237018"/>
          </a:xfrm>
        </p:spPr>
        <p:txBody>
          <a:bodyPr/>
          <a:lstStyle/>
          <a:p>
            <a:pPr algn="just">
              <a:lnSpc>
                <a:spcPct val="150000"/>
              </a:lnSpc>
              <a:spcBef>
                <a:spcPts val="600"/>
              </a:spcBef>
              <a:spcAft>
                <a:spcPts val="600"/>
              </a:spcAft>
              <a:buFont typeface="Wingdings" panose="05000000000000000000" pitchFamily="2" charset="2"/>
              <a:buChar char="q"/>
            </a:pPr>
            <a:r>
              <a:rPr lang="en-US" altLang="en-US" sz="2000" dirty="0"/>
              <a:t>UNIX – limited by hardware functionality, </a:t>
            </a:r>
            <a:r>
              <a:rPr lang="en-US" altLang="en-US" sz="2000" b="1" u="sng" dirty="0">
                <a:highlight>
                  <a:srgbClr val="FF00FF"/>
                </a:highlight>
              </a:rPr>
              <a:t>the original UNIX operating system had limited structuring.</a:t>
            </a:r>
            <a:r>
              <a:rPr lang="en-US" altLang="en-US" sz="2000" dirty="0"/>
              <a:t>  The UNIX OS consists of two separable parts:</a:t>
            </a:r>
          </a:p>
          <a:p>
            <a:pPr marL="539750" lvl="1" indent="-179388">
              <a:lnSpc>
                <a:spcPct val="150000"/>
              </a:lnSpc>
              <a:spcBef>
                <a:spcPts val="600"/>
              </a:spcBef>
              <a:spcAft>
                <a:spcPts val="600"/>
              </a:spcAft>
              <a:buFont typeface="Wingdings" panose="05000000000000000000" pitchFamily="2" charset="2"/>
              <a:buChar char="§"/>
            </a:pPr>
            <a:r>
              <a:rPr lang="en-US" altLang="en-US" sz="2000" b="1" u="sng" dirty="0">
                <a:highlight>
                  <a:srgbClr val="00FFFF"/>
                </a:highlight>
              </a:rPr>
              <a:t>Systems programs</a:t>
            </a:r>
          </a:p>
          <a:p>
            <a:pPr marL="539750" lvl="1" indent="-179388">
              <a:lnSpc>
                <a:spcPct val="150000"/>
              </a:lnSpc>
              <a:spcBef>
                <a:spcPts val="600"/>
              </a:spcBef>
              <a:spcAft>
                <a:spcPts val="600"/>
              </a:spcAft>
              <a:buFont typeface="Wingdings" panose="05000000000000000000" pitchFamily="2" charset="2"/>
              <a:buChar char="§"/>
            </a:pPr>
            <a:r>
              <a:rPr lang="en-US" altLang="en-US" sz="2000" b="1" u="sng" dirty="0">
                <a:highlight>
                  <a:srgbClr val="00FFFF"/>
                </a:highlight>
              </a:rPr>
              <a:t>The kernel.</a:t>
            </a:r>
          </a:p>
          <a:p>
            <a:pPr marL="803275" lvl="2" indent="-263525" algn="just">
              <a:lnSpc>
                <a:spcPct val="150000"/>
              </a:lnSpc>
              <a:spcBef>
                <a:spcPts val="600"/>
              </a:spcBef>
              <a:spcAft>
                <a:spcPts val="600"/>
              </a:spcAft>
            </a:pPr>
            <a:r>
              <a:rPr lang="en-US" altLang="en-US" sz="2000" b="1" u="sng" dirty="0">
                <a:highlight>
                  <a:srgbClr val="00FF00"/>
                </a:highlight>
              </a:rPr>
              <a:t>Consists of everything below the system-call interface and above the physical hardware.</a:t>
            </a:r>
          </a:p>
          <a:p>
            <a:pPr marL="803275" lvl="2" indent="-263525" algn="just">
              <a:lnSpc>
                <a:spcPct val="150000"/>
              </a:lnSpc>
              <a:spcBef>
                <a:spcPts val="600"/>
              </a:spcBef>
              <a:spcAft>
                <a:spcPts val="600"/>
              </a:spcAft>
            </a:pPr>
            <a:r>
              <a:rPr lang="en-US" altLang="en-US" sz="2000" dirty="0"/>
              <a:t>Provides </a:t>
            </a:r>
            <a:r>
              <a:rPr lang="en-US" altLang="en-US" sz="2000" b="1" u="sng" dirty="0">
                <a:highlight>
                  <a:srgbClr val="00FFFF"/>
                </a:highlight>
              </a:rPr>
              <a:t>the file system</a:t>
            </a:r>
            <a:r>
              <a:rPr lang="en-US" altLang="en-US" sz="2000" dirty="0"/>
              <a:t>, </a:t>
            </a:r>
            <a:r>
              <a:rPr lang="en-US" altLang="en-US" sz="2000" b="1" u="sng" dirty="0">
                <a:highlight>
                  <a:srgbClr val="00FFFF"/>
                </a:highlight>
              </a:rPr>
              <a:t>CPU scheduling</a:t>
            </a:r>
            <a:r>
              <a:rPr lang="en-US" altLang="en-US" sz="2000" dirty="0"/>
              <a:t>, </a:t>
            </a:r>
            <a:r>
              <a:rPr lang="en-US" altLang="en-US" sz="2000" b="1" u="sng" dirty="0">
                <a:highlight>
                  <a:srgbClr val="00FFFF"/>
                </a:highlight>
              </a:rPr>
              <a:t>memory management</a:t>
            </a:r>
            <a:r>
              <a:rPr lang="en-US" altLang="en-US" sz="2000" dirty="0"/>
              <a:t>, and </a:t>
            </a:r>
            <a:r>
              <a:rPr lang="en-US" altLang="en-US" sz="2000" b="1" u="sng" dirty="0">
                <a:highlight>
                  <a:srgbClr val="00FFFF"/>
                </a:highlight>
              </a:rPr>
              <a:t>other operating-system functions</a:t>
            </a:r>
            <a:r>
              <a:rPr lang="en-US" altLang="en-US" sz="2000" dirty="0"/>
              <a:t>; </a:t>
            </a:r>
            <a:r>
              <a:rPr lang="en-US" altLang="en-US" sz="2000" b="1" u="sng" dirty="0">
                <a:highlight>
                  <a:srgbClr val="FF0000"/>
                </a:highlight>
              </a:rPr>
              <a:t>a large number of functions for one level.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A00F6FA-B741-42E3-B9D2-D90A1682E254}"/>
              </a:ext>
            </a:extLst>
          </p:cNvPr>
          <p:cNvSpPr>
            <a:spLocks noGrp="1" noChangeArrowheads="1"/>
          </p:cNvSpPr>
          <p:nvPr>
            <p:ph type="title"/>
          </p:nvPr>
        </p:nvSpPr>
        <p:spPr>
          <a:xfrm>
            <a:off x="863600" y="150813"/>
            <a:ext cx="8229600" cy="576262"/>
          </a:xfrm>
        </p:spPr>
        <p:txBody>
          <a:bodyPr/>
          <a:lstStyle/>
          <a:p>
            <a:pPr eaLnBrk="1" hangingPunct="1"/>
            <a:r>
              <a:rPr lang="en-US" altLang="en-US"/>
              <a:t>Traditional UNIX System Structure</a:t>
            </a:r>
          </a:p>
        </p:txBody>
      </p:sp>
      <p:pic>
        <p:nvPicPr>
          <p:cNvPr id="40963" name="Picture 4">
            <a:extLst>
              <a:ext uri="{FF2B5EF4-FFF2-40B4-BE49-F238E27FC236}">
                <a16:creationId xmlns:a16="http://schemas.microsoft.com/office/drawing/2014/main" id="{3E18C368-E90F-424B-AA39-4B1823AF1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1" y="1635125"/>
            <a:ext cx="8437418"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Box 1">
            <a:extLst>
              <a:ext uri="{FF2B5EF4-FFF2-40B4-BE49-F238E27FC236}">
                <a16:creationId xmlns:a16="http://schemas.microsoft.com/office/drawing/2014/main" id="{C707B3CE-6D45-4F95-8648-07F379B2C331}"/>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a:t>Beyond simple but not fully layered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8987081-70FB-49B8-9474-280FFDC6719A}"/>
              </a:ext>
            </a:extLst>
          </p:cNvPr>
          <p:cNvSpPr>
            <a:spLocks noGrp="1" noChangeArrowheads="1"/>
          </p:cNvSpPr>
          <p:nvPr>
            <p:ph type="title"/>
          </p:nvPr>
        </p:nvSpPr>
        <p:spPr>
          <a:xfrm>
            <a:off x="1050925" y="198438"/>
            <a:ext cx="7635875" cy="576262"/>
          </a:xfrm>
        </p:spPr>
        <p:txBody>
          <a:bodyPr/>
          <a:lstStyle/>
          <a:p>
            <a:pPr eaLnBrk="1" hangingPunct="1"/>
            <a:r>
              <a:rPr lang="en-US" altLang="en-US" dirty="0"/>
              <a:t>Operating System Services</a:t>
            </a:r>
          </a:p>
        </p:txBody>
      </p:sp>
      <p:sp>
        <p:nvSpPr>
          <p:cNvPr id="6147" name="Rectangle 3">
            <a:extLst>
              <a:ext uri="{FF2B5EF4-FFF2-40B4-BE49-F238E27FC236}">
                <a16:creationId xmlns:a16="http://schemas.microsoft.com/office/drawing/2014/main" id="{4CCCD668-F76C-40C2-BD3E-E3ED1C58F00F}"/>
              </a:ext>
            </a:extLst>
          </p:cNvPr>
          <p:cNvSpPr>
            <a:spLocks noGrp="1" noChangeArrowheads="1"/>
          </p:cNvSpPr>
          <p:nvPr>
            <p:ph type="body" idx="1"/>
          </p:nvPr>
        </p:nvSpPr>
        <p:spPr>
          <a:xfrm>
            <a:off x="457201" y="1016000"/>
            <a:ext cx="8451272" cy="5370286"/>
          </a:xfrm>
          <a:noFill/>
        </p:spPr>
        <p:txBody>
          <a:bodyPr/>
          <a:lstStyle/>
          <a:p>
            <a:pPr algn="just">
              <a:spcBef>
                <a:spcPts val="600"/>
              </a:spcBef>
              <a:spcAft>
                <a:spcPts val="600"/>
              </a:spcAft>
              <a:buFont typeface="Wingdings" panose="05000000000000000000" pitchFamily="2" charset="2"/>
              <a:buChar char="q"/>
            </a:pPr>
            <a:r>
              <a:rPr lang="en-US" altLang="en-US" sz="2000" dirty="0"/>
              <a:t>Operating systems provide</a:t>
            </a:r>
            <a:r>
              <a:rPr lang="en-US" altLang="en-US" sz="2000" b="1" dirty="0">
                <a:solidFill>
                  <a:srgbClr val="FF0000"/>
                </a:solidFill>
              </a:rPr>
              <a:t> </a:t>
            </a:r>
            <a:r>
              <a:rPr lang="en-US" altLang="en-US" sz="2000" b="1" u="sng" dirty="0">
                <a:solidFill>
                  <a:srgbClr val="FF0000"/>
                </a:solidFill>
              </a:rPr>
              <a:t>an environment for execution of programs</a:t>
            </a:r>
            <a:r>
              <a:rPr lang="en-US" altLang="en-US" sz="2000" dirty="0"/>
              <a:t> and </a:t>
            </a:r>
            <a:r>
              <a:rPr lang="en-US" altLang="en-US" sz="2000" b="1" u="sng" dirty="0">
                <a:solidFill>
                  <a:srgbClr val="FF0000"/>
                </a:solidFill>
              </a:rPr>
              <a:t>services</a:t>
            </a:r>
            <a:r>
              <a:rPr lang="en-US" altLang="en-US" sz="2000" dirty="0"/>
              <a:t> to </a:t>
            </a:r>
            <a:r>
              <a:rPr lang="en-US" altLang="en-US" sz="2000" b="1" u="sng" dirty="0">
                <a:solidFill>
                  <a:srgbClr val="00B0F0"/>
                </a:solidFill>
              </a:rPr>
              <a:t>programs</a:t>
            </a:r>
            <a:r>
              <a:rPr lang="en-US" altLang="en-US" sz="2000" dirty="0"/>
              <a:t> and </a:t>
            </a:r>
            <a:r>
              <a:rPr lang="en-US" altLang="en-US" sz="2000" b="1" u="sng" dirty="0">
                <a:solidFill>
                  <a:srgbClr val="00B0F0"/>
                </a:solidFill>
              </a:rPr>
              <a:t>users</a:t>
            </a:r>
            <a:r>
              <a:rPr lang="en-US" altLang="en-US" sz="2000" dirty="0"/>
              <a:t>.</a:t>
            </a:r>
          </a:p>
          <a:p>
            <a:pPr algn="just">
              <a:spcBef>
                <a:spcPts val="600"/>
              </a:spcBef>
              <a:spcAft>
                <a:spcPts val="600"/>
              </a:spcAft>
              <a:buFont typeface="Wingdings" panose="05000000000000000000" pitchFamily="2" charset="2"/>
              <a:buChar char="q"/>
            </a:pPr>
            <a:r>
              <a:rPr lang="en-US" altLang="en-US" sz="2000" dirty="0"/>
              <a:t>One set of operating-system </a:t>
            </a:r>
            <a:r>
              <a:rPr lang="en-US" altLang="en-US" sz="2000" b="1" u="sng" dirty="0">
                <a:highlight>
                  <a:srgbClr val="FF0000"/>
                </a:highlight>
              </a:rPr>
              <a:t>services</a:t>
            </a:r>
            <a:r>
              <a:rPr lang="en-US" altLang="en-US" sz="2000" dirty="0"/>
              <a:t> </a:t>
            </a:r>
            <a:r>
              <a:rPr lang="en-US" altLang="en-US" sz="2000" b="1" u="sng" dirty="0"/>
              <a:t>provides functions that are </a:t>
            </a:r>
            <a:r>
              <a:rPr lang="en-US" altLang="en-US" sz="2000" b="1" u="sng" dirty="0">
                <a:highlight>
                  <a:srgbClr val="FF0000"/>
                </a:highlight>
              </a:rPr>
              <a:t>helpful to the user:</a:t>
            </a:r>
          </a:p>
          <a:p>
            <a:pPr marL="539750" lvl="1" indent="-179388" algn="just">
              <a:spcBef>
                <a:spcPts val="600"/>
              </a:spcBef>
              <a:spcAft>
                <a:spcPts val="600"/>
              </a:spcAft>
              <a:buFont typeface="Wingdings" panose="05000000000000000000" pitchFamily="2" charset="2"/>
              <a:buChar char="§"/>
            </a:pPr>
            <a:r>
              <a:rPr lang="en-US" altLang="en-US" sz="2000" b="1" dirty="0">
                <a:highlight>
                  <a:srgbClr val="00FFFF"/>
                </a:highlight>
              </a:rPr>
              <a:t>User interface</a:t>
            </a:r>
            <a:r>
              <a:rPr lang="en-US" altLang="en-US" sz="2000" b="1" dirty="0"/>
              <a:t> </a:t>
            </a:r>
            <a:r>
              <a:rPr lang="en-US" altLang="en-US" sz="2000" dirty="0"/>
              <a:t>- Almost all operating systems have a user interface (</a:t>
            </a:r>
            <a:r>
              <a:rPr lang="en-US" altLang="en-US" sz="2000" b="1" dirty="0">
                <a:solidFill>
                  <a:srgbClr val="3366FF"/>
                </a:solidFill>
              </a:rPr>
              <a:t>UI</a:t>
            </a:r>
            <a:r>
              <a:rPr lang="en-US" altLang="en-US" sz="2000" dirty="0"/>
              <a:t>).</a:t>
            </a:r>
          </a:p>
          <a:p>
            <a:pPr marL="984250" lvl="2" indent="-263525" algn="just">
              <a:spcBef>
                <a:spcPts val="600"/>
              </a:spcBef>
              <a:spcAft>
                <a:spcPts val="600"/>
              </a:spcAft>
            </a:pPr>
            <a:r>
              <a:rPr lang="en-US" altLang="en-US" sz="2000" dirty="0"/>
              <a:t>Varies between </a:t>
            </a:r>
            <a:r>
              <a:rPr lang="en-US" altLang="en-US" sz="2000" b="1" dirty="0">
                <a:solidFill>
                  <a:srgbClr val="3366FF"/>
                </a:solidFill>
              </a:rPr>
              <a:t>Command-Line </a:t>
            </a:r>
            <a:r>
              <a:rPr lang="en-US" altLang="en-US" sz="2000" b="1" dirty="0"/>
              <a:t>(</a:t>
            </a:r>
            <a:r>
              <a:rPr lang="en-US" altLang="en-US" sz="2000" b="1" dirty="0">
                <a:solidFill>
                  <a:srgbClr val="3366FF"/>
                </a:solidFill>
              </a:rPr>
              <a:t>CLI</a:t>
            </a:r>
            <a:r>
              <a:rPr lang="en-US" altLang="en-US" sz="2000" b="1" dirty="0">
                <a:solidFill>
                  <a:srgbClr val="000000"/>
                </a:solidFill>
              </a:rPr>
              <a:t>)</a:t>
            </a:r>
            <a:r>
              <a:rPr lang="en-US" altLang="en-US" sz="2000" dirty="0">
                <a:solidFill>
                  <a:srgbClr val="000000"/>
                </a:solidFill>
              </a:rPr>
              <a:t>, </a:t>
            </a:r>
            <a:r>
              <a:rPr lang="en-US" altLang="en-US" sz="2000" b="1" dirty="0">
                <a:solidFill>
                  <a:srgbClr val="3366FF"/>
                </a:solidFill>
              </a:rPr>
              <a:t>Graphics User Interface </a:t>
            </a:r>
            <a:r>
              <a:rPr lang="en-US" altLang="en-US" sz="2000" b="1" dirty="0">
                <a:solidFill>
                  <a:srgbClr val="000000"/>
                </a:solidFill>
              </a:rPr>
              <a:t>(</a:t>
            </a:r>
            <a:r>
              <a:rPr lang="en-US" altLang="en-US" sz="2000" b="1" dirty="0">
                <a:solidFill>
                  <a:srgbClr val="3366FF"/>
                </a:solidFill>
              </a:rPr>
              <a:t>GUI</a:t>
            </a:r>
            <a:r>
              <a:rPr lang="en-US" altLang="en-US" sz="2000" b="1" dirty="0">
                <a:solidFill>
                  <a:srgbClr val="000000"/>
                </a:solidFill>
              </a:rPr>
              <a:t>)</a:t>
            </a:r>
            <a:r>
              <a:rPr lang="en-US" altLang="en-US" sz="2000" dirty="0">
                <a:solidFill>
                  <a:srgbClr val="000000"/>
                </a:solidFill>
              </a:rPr>
              <a:t>,</a:t>
            </a:r>
            <a:r>
              <a:rPr lang="en-US" altLang="en-US" sz="2000" b="1" dirty="0">
                <a:solidFill>
                  <a:srgbClr val="3366FF"/>
                </a:solidFill>
              </a:rPr>
              <a:t>   Batch.</a:t>
            </a:r>
          </a:p>
          <a:p>
            <a:pPr marL="539750" lvl="1" indent="-179388" algn="just">
              <a:spcBef>
                <a:spcPts val="600"/>
              </a:spcBef>
              <a:spcAft>
                <a:spcPts val="600"/>
              </a:spcAft>
              <a:buFont typeface="Wingdings" panose="05000000000000000000" pitchFamily="2" charset="2"/>
              <a:buChar char="§"/>
            </a:pPr>
            <a:r>
              <a:rPr lang="en-US" altLang="en-US" sz="2000" b="1" dirty="0">
                <a:highlight>
                  <a:srgbClr val="00FFFF"/>
                </a:highlight>
              </a:rPr>
              <a:t>Program execution</a:t>
            </a:r>
            <a:r>
              <a:rPr lang="en-US" altLang="en-US" sz="2000" b="1" dirty="0"/>
              <a:t> </a:t>
            </a:r>
            <a:r>
              <a:rPr lang="en-US" altLang="en-US" sz="2000" dirty="0"/>
              <a:t>- The system must be able to load a program into memory and to run that program, end execution, either normally or abnormally (indicating error).</a:t>
            </a:r>
          </a:p>
          <a:p>
            <a:pPr marL="539750" lvl="1" indent="-179388" algn="just">
              <a:spcBef>
                <a:spcPts val="600"/>
              </a:spcBef>
              <a:spcAft>
                <a:spcPts val="600"/>
              </a:spcAft>
              <a:buFont typeface="Wingdings" panose="05000000000000000000" pitchFamily="2" charset="2"/>
              <a:buChar char="§"/>
            </a:pPr>
            <a:r>
              <a:rPr lang="en-US" altLang="en-US" sz="2000" b="1" dirty="0">
                <a:highlight>
                  <a:srgbClr val="00FFFF"/>
                </a:highlight>
              </a:rPr>
              <a:t>I/O operations</a:t>
            </a:r>
            <a:r>
              <a:rPr lang="en-US" altLang="en-US" sz="2000" b="1" dirty="0"/>
              <a:t> </a:t>
            </a:r>
            <a:r>
              <a:rPr lang="en-US" altLang="en-US" sz="2000" dirty="0"/>
              <a:t>-  A running program may require I/O, which may involve a file or an I/O device.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B6FB95B-21E7-44E4-ADE1-A31D97CC99FE}"/>
              </a:ext>
            </a:extLst>
          </p:cNvPr>
          <p:cNvSpPr>
            <a:spLocks noGrp="1" noChangeArrowheads="1"/>
          </p:cNvSpPr>
          <p:nvPr>
            <p:ph type="title"/>
          </p:nvPr>
        </p:nvSpPr>
        <p:spPr>
          <a:xfrm>
            <a:off x="457200" y="198438"/>
            <a:ext cx="8229600" cy="576262"/>
          </a:xfrm>
        </p:spPr>
        <p:txBody>
          <a:bodyPr/>
          <a:lstStyle/>
          <a:p>
            <a:pPr eaLnBrk="1" hangingPunct="1"/>
            <a:r>
              <a:rPr lang="en-US" altLang="en-US" dirty="0"/>
              <a:t>Layered Approach</a:t>
            </a:r>
          </a:p>
        </p:txBody>
      </p:sp>
      <p:sp>
        <p:nvSpPr>
          <p:cNvPr id="41987" name="Rectangle 3">
            <a:extLst>
              <a:ext uri="{FF2B5EF4-FFF2-40B4-BE49-F238E27FC236}">
                <a16:creationId xmlns:a16="http://schemas.microsoft.com/office/drawing/2014/main" id="{9955FA02-C484-4146-9C7A-1B390DA778DA}"/>
              </a:ext>
            </a:extLst>
          </p:cNvPr>
          <p:cNvSpPr>
            <a:spLocks noGrp="1" noChangeArrowheads="1"/>
          </p:cNvSpPr>
          <p:nvPr>
            <p:ph type="body" idx="1"/>
          </p:nvPr>
        </p:nvSpPr>
        <p:spPr>
          <a:xfrm>
            <a:off x="304800" y="1094509"/>
            <a:ext cx="4426857" cy="5262747"/>
          </a:xfrm>
        </p:spPr>
        <p:txBody>
          <a:bodyPr/>
          <a:lstStyle/>
          <a:p>
            <a:pPr algn="just">
              <a:lnSpc>
                <a:spcPct val="150000"/>
              </a:lnSpc>
              <a:buFont typeface="Wingdings" panose="05000000000000000000" pitchFamily="2" charset="2"/>
              <a:buChar char="q"/>
            </a:pPr>
            <a:r>
              <a:rPr lang="en-US" altLang="en-US" sz="2000" dirty="0"/>
              <a:t>The operating system is divided into a number of layers (levels), each built on top of lower layers.  </a:t>
            </a:r>
            <a:r>
              <a:rPr lang="en-US" altLang="en-US" sz="2000" b="1" u="sng" dirty="0">
                <a:highlight>
                  <a:srgbClr val="00FFFF"/>
                </a:highlight>
              </a:rPr>
              <a:t>The bottom layer (layer 0), is the hardware</a:t>
            </a:r>
            <a:r>
              <a:rPr lang="en-US" altLang="en-US" sz="2000" dirty="0"/>
              <a:t>; </a:t>
            </a:r>
            <a:r>
              <a:rPr lang="en-US" altLang="en-US" sz="2000" b="1" u="sng" dirty="0">
                <a:highlight>
                  <a:srgbClr val="00FFFF"/>
                </a:highlight>
              </a:rPr>
              <a:t>the highest (layer N) is the user interface.</a:t>
            </a:r>
          </a:p>
          <a:p>
            <a:pPr algn="just">
              <a:lnSpc>
                <a:spcPct val="150000"/>
              </a:lnSpc>
              <a:buFont typeface="Wingdings" panose="05000000000000000000" pitchFamily="2" charset="2"/>
              <a:buChar char="q"/>
            </a:pPr>
            <a:r>
              <a:rPr lang="en-US" altLang="en-US" sz="2000" b="1" u="sng" dirty="0">
                <a:highlight>
                  <a:srgbClr val="FF00FF"/>
                </a:highlight>
              </a:rPr>
              <a:t>With modularity, layers are selected such that each uses functions (operations) and services of only lower-level layers.</a:t>
            </a:r>
          </a:p>
        </p:txBody>
      </p:sp>
      <p:pic>
        <p:nvPicPr>
          <p:cNvPr id="41988" name="Picture 5">
            <a:extLst>
              <a:ext uri="{FF2B5EF4-FFF2-40B4-BE49-F238E27FC236}">
                <a16:creationId xmlns:a16="http://schemas.microsoft.com/office/drawing/2014/main" id="{6F8631D1-71D4-4BAA-B026-F29CDF912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197" y="1365250"/>
            <a:ext cx="4019839"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A11263A8-C93A-44C4-8448-54A3F175E7F9}"/>
              </a:ext>
            </a:extLst>
          </p:cNvPr>
          <p:cNvSpPr>
            <a:spLocks noGrp="1" noChangeArrowheads="1"/>
          </p:cNvSpPr>
          <p:nvPr>
            <p:ph type="title"/>
          </p:nvPr>
        </p:nvSpPr>
        <p:spPr>
          <a:xfrm>
            <a:off x="757238" y="198438"/>
            <a:ext cx="8229600" cy="576262"/>
          </a:xfrm>
        </p:spPr>
        <p:txBody>
          <a:bodyPr/>
          <a:lstStyle/>
          <a:p>
            <a:pPr eaLnBrk="1" hangingPunct="1"/>
            <a:r>
              <a:rPr lang="en-US" altLang="en-US" dirty="0"/>
              <a:t>Microkernel System Structure </a:t>
            </a:r>
            <a:endParaRPr lang="en-US" altLang="en-US" sz="2400" dirty="0"/>
          </a:p>
        </p:txBody>
      </p:sp>
      <p:sp>
        <p:nvSpPr>
          <p:cNvPr id="43011" name="Rectangle 3">
            <a:extLst>
              <a:ext uri="{FF2B5EF4-FFF2-40B4-BE49-F238E27FC236}">
                <a16:creationId xmlns:a16="http://schemas.microsoft.com/office/drawing/2014/main" id="{CC018FEE-EFA3-49CD-9D2F-B39E1CCADBFD}"/>
              </a:ext>
            </a:extLst>
          </p:cNvPr>
          <p:cNvSpPr>
            <a:spLocks noGrp="1" noChangeArrowheads="1"/>
          </p:cNvSpPr>
          <p:nvPr>
            <p:ph idx="1"/>
          </p:nvPr>
        </p:nvSpPr>
        <p:spPr>
          <a:xfrm>
            <a:off x="484910" y="942109"/>
            <a:ext cx="8354290" cy="5237018"/>
          </a:xfrm>
        </p:spPr>
        <p:txBody>
          <a:bodyPr/>
          <a:lstStyle/>
          <a:p>
            <a:pPr algn="just">
              <a:buFont typeface="Wingdings" panose="05000000000000000000" pitchFamily="2" charset="2"/>
              <a:buChar char="q"/>
            </a:pPr>
            <a:r>
              <a:rPr lang="en-US" altLang="en-US" sz="2000" b="1" u="sng" dirty="0">
                <a:highlight>
                  <a:srgbClr val="FF00FF"/>
                </a:highlight>
              </a:rPr>
              <a:t>Moves as much from the kernel into user space.</a:t>
            </a:r>
          </a:p>
          <a:p>
            <a:pPr algn="just">
              <a:buFont typeface="Wingdings" panose="05000000000000000000" pitchFamily="2" charset="2"/>
              <a:buChar char="q"/>
            </a:pPr>
            <a:r>
              <a:rPr lang="en-US" altLang="en-US" sz="2000" b="1" dirty="0">
                <a:solidFill>
                  <a:srgbClr val="3366FF"/>
                </a:solidFill>
              </a:rPr>
              <a:t>Mach </a:t>
            </a:r>
            <a:r>
              <a:rPr lang="en-US" altLang="en-US" sz="2000" dirty="0"/>
              <a:t>example of </a:t>
            </a:r>
            <a:r>
              <a:rPr lang="en-US" altLang="en-US" sz="2000" b="1" dirty="0">
                <a:solidFill>
                  <a:srgbClr val="3366FF"/>
                </a:solidFill>
              </a:rPr>
              <a:t>microkernel</a:t>
            </a:r>
          </a:p>
          <a:p>
            <a:pPr marL="539750" lvl="1" indent="-179388" algn="just">
              <a:buFont typeface="Wingdings" panose="05000000000000000000" pitchFamily="2" charset="2"/>
              <a:buChar char="§"/>
            </a:pPr>
            <a:r>
              <a:rPr lang="en-US" altLang="en-US" sz="2000" dirty="0"/>
              <a:t>Mac OS X kernel (</a:t>
            </a:r>
            <a:r>
              <a:rPr lang="en-US" altLang="en-US" sz="2000" b="1" dirty="0">
                <a:solidFill>
                  <a:srgbClr val="3366FF"/>
                </a:solidFill>
              </a:rPr>
              <a:t>Darwin</a:t>
            </a:r>
            <a:r>
              <a:rPr lang="en-US" altLang="en-US" sz="2000" dirty="0"/>
              <a:t>) partly based on Mach</a:t>
            </a:r>
            <a:endParaRPr lang="en-US" altLang="en-US" sz="900" dirty="0"/>
          </a:p>
          <a:p>
            <a:pPr algn="just">
              <a:buFont typeface="Wingdings" panose="05000000000000000000" pitchFamily="2" charset="2"/>
              <a:buChar char="q"/>
            </a:pPr>
            <a:r>
              <a:rPr lang="en-US" altLang="en-US" sz="2000" dirty="0"/>
              <a:t>Communication takes place between user modules using </a:t>
            </a:r>
            <a:r>
              <a:rPr lang="en-US" altLang="en-US" sz="2000" b="1" dirty="0">
                <a:solidFill>
                  <a:srgbClr val="3366FF"/>
                </a:solidFill>
              </a:rPr>
              <a:t>message passing.</a:t>
            </a:r>
            <a:endParaRPr lang="en-US" altLang="en-US" sz="900" dirty="0"/>
          </a:p>
          <a:p>
            <a:pPr algn="just">
              <a:buFont typeface="Wingdings" panose="05000000000000000000" pitchFamily="2" charset="2"/>
              <a:buChar char="q"/>
            </a:pPr>
            <a:r>
              <a:rPr lang="en-US" altLang="en-US" sz="2000" b="1" u="sng" dirty="0"/>
              <a:t>Benefits</a:t>
            </a:r>
            <a:r>
              <a:rPr lang="en-US" altLang="en-US" sz="2000" dirty="0"/>
              <a:t>:</a:t>
            </a:r>
          </a:p>
          <a:p>
            <a:pPr marL="539750" lvl="1" indent="-179388" algn="just">
              <a:buFont typeface="Wingdings" panose="05000000000000000000" pitchFamily="2" charset="2"/>
              <a:buChar char="§"/>
            </a:pPr>
            <a:r>
              <a:rPr lang="en-US" altLang="en-US" sz="2000" dirty="0"/>
              <a:t>Easier to extend a microkernel.</a:t>
            </a:r>
          </a:p>
          <a:p>
            <a:pPr marL="539750" lvl="1" indent="-179388" algn="just">
              <a:buFont typeface="Wingdings" panose="05000000000000000000" pitchFamily="2" charset="2"/>
              <a:buChar char="§"/>
            </a:pPr>
            <a:r>
              <a:rPr lang="en-US" altLang="en-US" sz="2000" dirty="0"/>
              <a:t>Easier to port the operating system to new architectures.</a:t>
            </a:r>
          </a:p>
          <a:p>
            <a:pPr marL="539750" lvl="1" indent="-179388" algn="just">
              <a:buFont typeface="Wingdings" panose="05000000000000000000" pitchFamily="2" charset="2"/>
              <a:buChar char="§"/>
            </a:pPr>
            <a:r>
              <a:rPr lang="en-US" altLang="en-US" sz="2000" dirty="0"/>
              <a:t>More reliable (less code is running in kernel mode).</a:t>
            </a:r>
          </a:p>
          <a:p>
            <a:pPr marL="539750" lvl="1" indent="-179388" algn="just">
              <a:buFont typeface="Wingdings" panose="05000000000000000000" pitchFamily="2" charset="2"/>
              <a:buChar char="§"/>
            </a:pPr>
            <a:r>
              <a:rPr lang="en-US" altLang="en-US" sz="2000" dirty="0"/>
              <a:t>More secure.</a:t>
            </a:r>
            <a:endParaRPr lang="en-US" altLang="en-US" sz="900" dirty="0"/>
          </a:p>
          <a:p>
            <a:pPr algn="just">
              <a:buFont typeface="Wingdings" panose="05000000000000000000" pitchFamily="2" charset="2"/>
              <a:buChar char="q"/>
            </a:pPr>
            <a:r>
              <a:rPr lang="en-US" altLang="en-US" sz="2000" b="1" u="sng" dirty="0"/>
              <a:t>Detriments</a:t>
            </a:r>
            <a:r>
              <a:rPr lang="en-US" altLang="en-US" sz="2000" dirty="0"/>
              <a:t>:</a:t>
            </a:r>
          </a:p>
          <a:p>
            <a:pPr marL="539750" lvl="1" indent="-179388" algn="just">
              <a:buFont typeface="Wingdings" panose="05000000000000000000" pitchFamily="2" charset="2"/>
              <a:buChar char="§"/>
            </a:pPr>
            <a:r>
              <a:rPr lang="en-US" altLang="en-US" sz="2000" b="1" u="sng" dirty="0">
                <a:highlight>
                  <a:srgbClr val="FF00FF"/>
                </a:highlight>
              </a:rPr>
              <a:t>Performance </a:t>
            </a:r>
            <a:r>
              <a:rPr lang="en-US" altLang="en-US" sz="2000" b="1" u="sng" dirty="0">
                <a:highlight>
                  <a:srgbClr val="FF0000"/>
                </a:highlight>
              </a:rPr>
              <a:t>overhead</a:t>
            </a:r>
            <a:r>
              <a:rPr lang="en-US" altLang="en-US" sz="2000" b="1" u="sng" dirty="0">
                <a:highlight>
                  <a:srgbClr val="FF00FF"/>
                </a:highlight>
              </a:rPr>
              <a:t> of user space to kernel space communication.</a:t>
            </a:r>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6B2DACF-11D0-4C6F-9F6C-45021C1EEF62}"/>
              </a:ext>
            </a:extLst>
          </p:cNvPr>
          <p:cNvSpPr>
            <a:spLocks noGrp="1" noChangeArrowheads="1"/>
          </p:cNvSpPr>
          <p:nvPr>
            <p:ph type="title"/>
          </p:nvPr>
        </p:nvSpPr>
        <p:spPr>
          <a:xfrm>
            <a:off x="504825" y="214313"/>
            <a:ext cx="8229600" cy="576262"/>
          </a:xfrm>
        </p:spPr>
        <p:txBody>
          <a:bodyPr/>
          <a:lstStyle/>
          <a:p>
            <a:pPr eaLnBrk="1" hangingPunct="1"/>
            <a:r>
              <a:rPr lang="en-US" altLang="en-US"/>
              <a:t>Microkernel System Structure </a:t>
            </a:r>
            <a:endParaRPr lang="en-US" altLang="en-US" sz="2400"/>
          </a:p>
        </p:txBody>
      </p:sp>
      <p:pic>
        <p:nvPicPr>
          <p:cNvPr id="44035" name="Picture 2" descr="2_14.pdf">
            <a:extLst>
              <a:ext uri="{FF2B5EF4-FFF2-40B4-BE49-F238E27FC236}">
                <a16:creationId xmlns:a16="http://schemas.microsoft.com/office/drawing/2014/main" id="{5525B277-D89E-4098-AAA0-EE962B5D9B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824" y="997527"/>
            <a:ext cx="8375939"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3BAC09F-5B64-48DB-A299-A4D3DDD7286D}"/>
              </a:ext>
            </a:extLst>
          </p:cNvPr>
          <p:cNvSpPr>
            <a:spLocks noGrp="1" noChangeArrowheads="1"/>
          </p:cNvSpPr>
          <p:nvPr>
            <p:ph type="title"/>
          </p:nvPr>
        </p:nvSpPr>
        <p:spPr/>
        <p:txBody>
          <a:bodyPr/>
          <a:lstStyle/>
          <a:p>
            <a:pPr eaLnBrk="1" hangingPunct="1"/>
            <a:r>
              <a:rPr lang="en-US" altLang="en-US"/>
              <a:t>Modules</a:t>
            </a:r>
          </a:p>
        </p:txBody>
      </p:sp>
      <p:sp>
        <p:nvSpPr>
          <p:cNvPr id="45059" name="Rectangle 3">
            <a:extLst>
              <a:ext uri="{FF2B5EF4-FFF2-40B4-BE49-F238E27FC236}">
                <a16:creationId xmlns:a16="http://schemas.microsoft.com/office/drawing/2014/main" id="{57F62889-ACE8-47A2-AF59-2BAC4A260708}"/>
              </a:ext>
            </a:extLst>
          </p:cNvPr>
          <p:cNvSpPr>
            <a:spLocks noGrp="1" noChangeArrowheads="1"/>
          </p:cNvSpPr>
          <p:nvPr>
            <p:ph type="body" idx="1"/>
          </p:nvPr>
        </p:nvSpPr>
        <p:spPr>
          <a:xfrm>
            <a:off x="568036" y="1233488"/>
            <a:ext cx="8229600" cy="4530725"/>
          </a:xfrm>
        </p:spPr>
        <p:txBody>
          <a:bodyPr/>
          <a:lstStyle/>
          <a:p>
            <a:pPr algn="just">
              <a:buFont typeface="Wingdings" panose="05000000000000000000" pitchFamily="2" charset="2"/>
              <a:buChar char="q"/>
            </a:pPr>
            <a:r>
              <a:rPr lang="en-US" altLang="en-US" sz="2000" dirty="0"/>
              <a:t>Many modern operating systems implement </a:t>
            </a:r>
            <a:r>
              <a:rPr lang="en-US" altLang="en-US" sz="2000" b="1" dirty="0">
                <a:solidFill>
                  <a:srgbClr val="3366FF"/>
                </a:solidFill>
                <a:highlight>
                  <a:srgbClr val="FF0000"/>
                </a:highlight>
              </a:rPr>
              <a:t>loadable</a:t>
            </a:r>
            <a:r>
              <a:rPr lang="en-US" altLang="en-US" sz="2000" dirty="0"/>
              <a:t> </a:t>
            </a:r>
            <a:r>
              <a:rPr lang="en-US" altLang="en-US" sz="2000" b="1" dirty="0">
                <a:solidFill>
                  <a:srgbClr val="3366FF"/>
                </a:solidFill>
              </a:rPr>
              <a:t>kernel modules</a:t>
            </a:r>
          </a:p>
          <a:p>
            <a:pPr marL="539750" lvl="1" indent="-179388" algn="just">
              <a:buFont typeface="Wingdings" panose="05000000000000000000" pitchFamily="2" charset="2"/>
              <a:buChar char="§"/>
            </a:pPr>
            <a:r>
              <a:rPr lang="en-US" altLang="en-US" sz="2000" dirty="0"/>
              <a:t>Uses </a:t>
            </a:r>
            <a:r>
              <a:rPr lang="en-US" altLang="en-US" sz="2000" dirty="0">
                <a:highlight>
                  <a:srgbClr val="FF0000"/>
                </a:highlight>
              </a:rPr>
              <a:t>object-oriented</a:t>
            </a:r>
            <a:r>
              <a:rPr lang="en-US" altLang="en-US" sz="2000" dirty="0"/>
              <a:t> approach</a:t>
            </a:r>
          </a:p>
          <a:p>
            <a:pPr marL="539750" lvl="1" indent="-179388" algn="just">
              <a:buFont typeface="Wingdings" panose="05000000000000000000" pitchFamily="2" charset="2"/>
              <a:buChar char="§"/>
            </a:pPr>
            <a:r>
              <a:rPr lang="en-US" altLang="en-US" sz="2000" dirty="0"/>
              <a:t>Each core component is separate</a:t>
            </a:r>
          </a:p>
          <a:p>
            <a:pPr marL="539750" lvl="1" indent="-179388" algn="just">
              <a:buFont typeface="Wingdings" panose="05000000000000000000" pitchFamily="2" charset="2"/>
              <a:buChar char="§"/>
            </a:pPr>
            <a:r>
              <a:rPr lang="en-US" altLang="en-US" sz="2000" dirty="0"/>
              <a:t>Each talks to the others over known interfaces</a:t>
            </a:r>
          </a:p>
          <a:p>
            <a:pPr marL="539750" lvl="1" indent="-179388" algn="just">
              <a:buFont typeface="Wingdings" panose="05000000000000000000" pitchFamily="2" charset="2"/>
              <a:buChar char="§"/>
            </a:pPr>
            <a:r>
              <a:rPr lang="en-US" altLang="en-US" sz="2000" dirty="0"/>
              <a:t>Each is loadable </a:t>
            </a:r>
            <a:r>
              <a:rPr lang="en-US" altLang="en-US" sz="2000" b="1" u="sng" dirty="0">
                <a:highlight>
                  <a:srgbClr val="FF0000"/>
                </a:highlight>
              </a:rPr>
              <a:t>as needed</a:t>
            </a:r>
            <a:r>
              <a:rPr lang="en-US" altLang="en-US" sz="2000" dirty="0"/>
              <a:t> within the kernel</a:t>
            </a:r>
          </a:p>
          <a:p>
            <a:pPr algn="just">
              <a:buFont typeface="Wingdings" panose="05000000000000000000" pitchFamily="2" charset="2"/>
              <a:buChar char="q"/>
            </a:pPr>
            <a:r>
              <a:rPr lang="en-US" altLang="en-US" sz="2000" dirty="0"/>
              <a:t>Overall, similar to layers but with more flexible</a:t>
            </a:r>
          </a:p>
          <a:p>
            <a:pPr marL="539750" lvl="1" indent="-179388" algn="just">
              <a:buFont typeface="Wingdings" panose="05000000000000000000" pitchFamily="2" charset="2"/>
              <a:buChar char="§"/>
            </a:pPr>
            <a:r>
              <a:rPr lang="en-US" altLang="en-US" sz="2000" dirty="0"/>
              <a:t>Linux, Solaris, </a:t>
            </a:r>
            <a:r>
              <a:rPr lang="en-US" altLang="en-US" sz="2000" dirty="0" err="1"/>
              <a:t>etc</a:t>
            </a:r>
            <a:endParaRPr lang="en-US" altLang="en-US"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F02121D-7CFE-4767-BE8E-BC72A3FA4531}"/>
              </a:ext>
            </a:extLst>
          </p:cNvPr>
          <p:cNvSpPr>
            <a:spLocks noGrp="1" noChangeArrowheads="1"/>
          </p:cNvSpPr>
          <p:nvPr>
            <p:ph type="title"/>
          </p:nvPr>
        </p:nvSpPr>
        <p:spPr/>
        <p:txBody>
          <a:bodyPr/>
          <a:lstStyle/>
          <a:p>
            <a:pPr eaLnBrk="1" hangingPunct="1"/>
            <a:r>
              <a:rPr lang="en-US" altLang="en-US" dirty="0"/>
              <a:t>Solaris Modular Approach</a:t>
            </a:r>
          </a:p>
        </p:txBody>
      </p:sp>
      <p:pic>
        <p:nvPicPr>
          <p:cNvPr id="46083" name="Picture 4">
            <a:extLst>
              <a:ext uri="{FF2B5EF4-FFF2-40B4-BE49-F238E27FC236}">
                <a16:creationId xmlns:a16="http://schemas.microsoft.com/office/drawing/2014/main" id="{272C6DA5-CE17-4640-A7DD-059BD942A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73" y="1122219"/>
            <a:ext cx="7744691" cy="4849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1CF892F-BBA3-4525-BC30-BF436EBE2BE9}"/>
              </a:ext>
            </a:extLst>
          </p:cNvPr>
          <p:cNvSpPr>
            <a:spLocks noGrp="1" noChangeArrowheads="1"/>
          </p:cNvSpPr>
          <p:nvPr>
            <p:ph type="title"/>
          </p:nvPr>
        </p:nvSpPr>
        <p:spPr>
          <a:xfrm>
            <a:off x="457200" y="198438"/>
            <a:ext cx="8229600" cy="576262"/>
          </a:xfrm>
        </p:spPr>
        <p:txBody>
          <a:bodyPr/>
          <a:lstStyle/>
          <a:p>
            <a:pPr eaLnBrk="1" hangingPunct="1"/>
            <a:r>
              <a:rPr lang="en-US" altLang="en-US"/>
              <a:t>Hybrid Systems</a:t>
            </a:r>
          </a:p>
        </p:txBody>
      </p:sp>
      <p:sp>
        <p:nvSpPr>
          <p:cNvPr id="47107" name="Rectangle 3">
            <a:extLst>
              <a:ext uri="{FF2B5EF4-FFF2-40B4-BE49-F238E27FC236}">
                <a16:creationId xmlns:a16="http://schemas.microsoft.com/office/drawing/2014/main" id="{F59343A2-6DA6-46DC-928E-86E702B28682}"/>
              </a:ext>
            </a:extLst>
          </p:cNvPr>
          <p:cNvSpPr>
            <a:spLocks noGrp="1" noChangeArrowheads="1"/>
          </p:cNvSpPr>
          <p:nvPr>
            <p:ph type="body" idx="1"/>
          </p:nvPr>
        </p:nvSpPr>
        <p:spPr>
          <a:xfrm>
            <a:off x="457200" y="983673"/>
            <a:ext cx="8437418" cy="5403271"/>
          </a:xfrm>
        </p:spPr>
        <p:txBody>
          <a:bodyPr/>
          <a:lstStyle/>
          <a:p>
            <a:pPr algn="just">
              <a:buFont typeface="Wingdings" panose="05000000000000000000" pitchFamily="2" charset="2"/>
              <a:buChar char="q"/>
            </a:pPr>
            <a:r>
              <a:rPr lang="en-US" altLang="en-US" sz="2000" b="1" u="sng" dirty="0">
                <a:highlight>
                  <a:srgbClr val="FF0000"/>
                </a:highlight>
              </a:rPr>
              <a:t>Most modern operating systems are actually not one pure model.</a:t>
            </a:r>
          </a:p>
          <a:p>
            <a:pPr marL="539750" lvl="1" indent="-179388" algn="just">
              <a:buFont typeface="Wingdings" panose="05000000000000000000" pitchFamily="2" charset="2"/>
              <a:buChar char="§"/>
            </a:pPr>
            <a:r>
              <a:rPr lang="en-US" altLang="en-US" sz="2000" dirty="0"/>
              <a:t>Hybrid combines multiple approaches to address performance, security, usability needs.</a:t>
            </a:r>
          </a:p>
          <a:p>
            <a:pPr marL="539750" lvl="1" indent="-179388" algn="just">
              <a:buFont typeface="Wingdings" panose="05000000000000000000" pitchFamily="2" charset="2"/>
              <a:buChar char="§"/>
            </a:pPr>
            <a:r>
              <a:rPr lang="en-US" altLang="en-US" sz="2000" dirty="0"/>
              <a:t>Linux and Solaris kernels in kernel address space, so monolithic, plus modular for dynamic loading of functionality.</a:t>
            </a:r>
          </a:p>
          <a:p>
            <a:pPr marL="539750" lvl="1" indent="-179388" algn="just">
              <a:buFont typeface="Wingdings" panose="05000000000000000000" pitchFamily="2" charset="2"/>
              <a:buChar char="§"/>
            </a:pPr>
            <a:r>
              <a:rPr lang="en-US" altLang="en-US" sz="2000" dirty="0"/>
              <a:t>Windows mostly monolithic, plus microkernel for different subsystem </a:t>
            </a:r>
            <a:r>
              <a:rPr lang="en-US" altLang="en-US" sz="2000" b="1" i="1" dirty="0"/>
              <a:t>personalities.</a:t>
            </a:r>
          </a:p>
          <a:p>
            <a:pPr algn="just">
              <a:buFont typeface="Wingdings" panose="05000000000000000000" pitchFamily="2" charset="2"/>
              <a:buChar char="q"/>
            </a:pPr>
            <a:r>
              <a:rPr lang="en-US" altLang="en-US" sz="2000" dirty="0"/>
              <a:t>Apple Mac OS X hybrid, layered, </a:t>
            </a:r>
            <a:r>
              <a:rPr lang="en-US" altLang="en-US" sz="2000" b="1" dirty="0">
                <a:solidFill>
                  <a:srgbClr val="3366FF"/>
                </a:solidFill>
              </a:rPr>
              <a:t>Aqua</a:t>
            </a:r>
            <a:r>
              <a:rPr lang="en-US" altLang="en-US" sz="2000" dirty="0"/>
              <a:t> UI plus </a:t>
            </a:r>
            <a:r>
              <a:rPr lang="en-US" altLang="en-US" sz="2000" b="1" dirty="0">
                <a:solidFill>
                  <a:srgbClr val="3366FF"/>
                </a:solidFill>
              </a:rPr>
              <a:t>Cocoa</a:t>
            </a:r>
            <a:r>
              <a:rPr lang="en-US" altLang="en-US" sz="2000" dirty="0"/>
              <a:t> programming environment.</a:t>
            </a:r>
          </a:p>
          <a:p>
            <a:pPr marL="539750" lvl="1" indent="-179388" algn="just">
              <a:buFont typeface="Wingdings" panose="05000000000000000000" pitchFamily="2" charset="2"/>
              <a:buChar char="§"/>
            </a:pPr>
            <a:r>
              <a:rPr lang="en-US" altLang="en-US" sz="2000" dirty="0"/>
              <a:t>Below is kernel consisting of Mach microkernel and BSD Unix parts, plus I/O kit and dynamically loadable modules (called </a:t>
            </a:r>
            <a:r>
              <a:rPr lang="en-US" altLang="en-US" sz="2000" b="1" dirty="0">
                <a:solidFill>
                  <a:srgbClr val="3366FF"/>
                </a:solidFill>
              </a:rPr>
              <a:t>kernel extensions</a:t>
            </a:r>
            <a:r>
              <a:rPr lang="en-US" altLang="en-US" sz="200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73879202-F1D7-4D1A-AD36-27632362FCE2}"/>
              </a:ext>
            </a:extLst>
          </p:cNvPr>
          <p:cNvSpPr>
            <a:spLocks noGrp="1"/>
          </p:cNvSpPr>
          <p:nvPr>
            <p:ph type="title"/>
          </p:nvPr>
        </p:nvSpPr>
        <p:spPr/>
        <p:txBody>
          <a:bodyPr/>
          <a:lstStyle/>
          <a:p>
            <a:r>
              <a:rPr lang="en-US" altLang="en-US"/>
              <a:t>Mac OS X Structure</a:t>
            </a:r>
          </a:p>
        </p:txBody>
      </p:sp>
      <p:pic>
        <p:nvPicPr>
          <p:cNvPr id="48131" name="Content Placeholder 3" descr="2_16.pdf">
            <a:extLst>
              <a:ext uri="{FF2B5EF4-FFF2-40B4-BE49-F238E27FC236}">
                <a16:creationId xmlns:a16="http://schemas.microsoft.com/office/drawing/2014/main" id="{266D9210-95AC-4F99-99F9-D76BEC8753D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54" r="554"/>
          <a:stretch>
            <a:fillRect/>
          </a:stretch>
        </p:blipFill>
        <p:spPr>
          <a:xfrm>
            <a:off x="581891" y="1108364"/>
            <a:ext cx="8104909" cy="4668981"/>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129D535-A68F-459C-8F39-66C6C6639ACD}"/>
              </a:ext>
            </a:extLst>
          </p:cNvPr>
          <p:cNvSpPr>
            <a:spLocks noGrp="1" noChangeArrowheads="1"/>
          </p:cNvSpPr>
          <p:nvPr>
            <p:ph type="title"/>
          </p:nvPr>
        </p:nvSpPr>
        <p:spPr>
          <a:xfrm>
            <a:off x="457200" y="166688"/>
            <a:ext cx="8229600" cy="576262"/>
          </a:xfrm>
        </p:spPr>
        <p:txBody>
          <a:bodyPr/>
          <a:lstStyle/>
          <a:p>
            <a:pPr eaLnBrk="1" hangingPunct="1"/>
            <a:r>
              <a:rPr lang="en-US" altLang="en-US" dirty="0"/>
              <a:t>iOS</a:t>
            </a:r>
          </a:p>
        </p:txBody>
      </p:sp>
      <p:sp>
        <p:nvSpPr>
          <p:cNvPr id="49155" name="Rectangle 3">
            <a:extLst>
              <a:ext uri="{FF2B5EF4-FFF2-40B4-BE49-F238E27FC236}">
                <a16:creationId xmlns:a16="http://schemas.microsoft.com/office/drawing/2014/main" id="{BE98F0C5-7309-49EA-9934-9CE8D05B9F9D}"/>
              </a:ext>
            </a:extLst>
          </p:cNvPr>
          <p:cNvSpPr>
            <a:spLocks noGrp="1" noChangeArrowheads="1"/>
          </p:cNvSpPr>
          <p:nvPr>
            <p:ph type="body" idx="1"/>
          </p:nvPr>
        </p:nvSpPr>
        <p:spPr>
          <a:xfrm>
            <a:off x="318656" y="1066800"/>
            <a:ext cx="6734174" cy="5056909"/>
          </a:xfrm>
        </p:spPr>
        <p:txBody>
          <a:bodyPr/>
          <a:lstStyle/>
          <a:p>
            <a:pPr>
              <a:lnSpc>
                <a:spcPct val="150000"/>
              </a:lnSpc>
              <a:spcBef>
                <a:spcPts val="600"/>
              </a:spcBef>
              <a:spcAft>
                <a:spcPts val="600"/>
              </a:spcAft>
              <a:buFont typeface="Wingdings" panose="05000000000000000000" pitchFamily="2" charset="2"/>
              <a:buChar char="q"/>
            </a:pPr>
            <a:r>
              <a:rPr lang="en-US" altLang="en-US" sz="2000" dirty="0"/>
              <a:t>Apple mobile OS for </a:t>
            </a:r>
            <a:r>
              <a:rPr lang="en-US" altLang="en-US" sz="2000" b="1" i="1" dirty="0"/>
              <a:t>iPhone</a:t>
            </a:r>
            <a:r>
              <a:rPr lang="en-US" altLang="en-US" sz="2000" dirty="0"/>
              <a:t>, </a:t>
            </a:r>
            <a:r>
              <a:rPr lang="en-US" altLang="en-US" sz="2000" b="1" i="1" dirty="0"/>
              <a:t>iPad</a:t>
            </a:r>
            <a:endParaRPr lang="en-US" altLang="en-US" sz="2000" dirty="0"/>
          </a:p>
          <a:p>
            <a:pPr marL="623888" lvl="1" indent="-263525">
              <a:lnSpc>
                <a:spcPct val="150000"/>
              </a:lnSpc>
              <a:spcBef>
                <a:spcPts val="600"/>
              </a:spcBef>
              <a:spcAft>
                <a:spcPts val="600"/>
              </a:spcAft>
              <a:buFont typeface="Wingdings" panose="05000000000000000000" pitchFamily="2" charset="2"/>
              <a:buChar char="§"/>
            </a:pPr>
            <a:r>
              <a:rPr lang="en-US" altLang="en-US" dirty="0"/>
              <a:t>Structured on Mac OS X, added functionality.</a:t>
            </a:r>
          </a:p>
          <a:p>
            <a:pPr marL="623888" lvl="1" indent="-263525">
              <a:lnSpc>
                <a:spcPct val="150000"/>
              </a:lnSpc>
              <a:spcBef>
                <a:spcPts val="600"/>
              </a:spcBef>
              <a:spcAft>
                <a:spcPts val="600"/>
              </a:spcAft>
              <a:buFont typeface="Wingdings" panose="05000000000000000000" pitchFamily="2" charset="2"/>
              <a:buChar char="§"/>
            </a:pPr>
            <a:r>
              <a:rPr lang="en-US" altLang="en-US" dirty="0"/>
              <a:t>Does not run OS X applications natively.</a:t>
            </a:r>
          </a:p>
          <a:p>
            <a:pPr marL="900113" lvl="2" indent="-276225">
              <a:lnSpc>
                <a:spcPct val="150000"/>
              </a:lnSpc>
              <a:spcBef>
                <a:spcPts val="600"/>
              </a:spcBef>
              <a:spcAft>
                <a:spcPts val="600"/>
              </a:spcAft>
            </a:pPr>
            <a:r>
              <a:rPr lang="en-US" altLang="en-US" dirty="0"/>
              <a:t>Also runs on different CPU architecture (ARM vs. Intel).</a:t>
            </a:r>
          </a:p>
          <a:p>
            <a:pPr marL="623888" lvl="1" indent="-263525">
              <a:lnSpc>
                <a:spcPct val="150000"/>
              </a:lnSpc>
              <a:spcBef>
                <a:spcPts val="600"/>
              </a:spcBef>
              <a:spcAft>
                <a:spcPts val="600"/>
              </a:spcAft>
              <a:buFont typeface="Wingdings" panose="05000000000000000000" pitchFamily="2" charset="2"/>
              <a:buChar char="§"/>
            </a:pPr>
            <a:r>
              <a:rPr lang="en-US" altLang="en-US" b="1" dirty="0">
                <a:solidFill>
                  <a:srgbClr val="3366FF"/>
                </a:solidFill>
              </a:rPr>
              <a:t>Cocoa Touch </a:t>
            </a:r>
            <a:r>
              <a:rPr lang="en-US" altLang="en-US" dirty="0"/>
              <a:t>Objective-C API for developing apps.</a:t>
            </a:r>
          </a:p>
          <a:p>
            <a:pPr marL="623888" lvl="1" indent="-263525">
              <a:lnSpc>
                <a:spcPct val="150000"/>
              </a:lnSpc>
              <a:spcBef>
                <a:spcPts val="600"/>
              </a:spcBef>
              <a:spcAft>
                <a:spcPts val="600"/>
              </a:spcAft>
              <a:buFont typeface="Wingdings" panose="05000000000000000000" pitchFamily="2" charset="2"/>
              <a:buChar char="§"/>
            </a:pPr>
            <a:r>
              <a:rPr lang="en-US" altLang="en-US" b="1" dirty="0">
                <a:solidFill>
                  <a:srgbClr val="3366FF"/>
                </a:solidFill>
              </a:rPr>
              <a:t>Media services </a:t>
            </a:r>
            <a:r>
              <a:rPr lang="en-US" altLang="en-US" dirty="0"/>
              <a:t>layer for graphics, audio, video.</a:t>
            </a:r>
          </a:p>
          <a:p>
            <a:pPr marL="623888" lvl="1" indent="-263525">
              <a:lnSpc>
                <a:spcPct val="150000"/>
              </a:lnSpc>
              <a:spcBef>
                <a:spcPts val="600"/>
              </a:spcBef>
              <a:spcAft>
                <a:spcPts val="600"/>
              </a:spcAft>
              <a:buFont typeface="Wingdings" panose="05000000000000000000" pitchFamily="2" charset="2"/>
              <a:buChar char="§"/>
            </a:pPr>
            <a:r>
              <a:rPr lang="en-US" altLang="en-US" b="1" dirty="0">
                <a:solidFill>
                  <a:srgbClr val="3366FF"/>
                </a:solidFill>
              </a:rPr>
              <a:t>Core services </a:t>
            </a:r>
            <a:r>
              <a:rPr lang="en-US" altLang="en-US" dirty="0"/>
              <a:t>provides cloud computing, databases.</a:t>
            </a:r>
          </a:p>
          <a:p>
            <a:pPr marL="623888" lvl="1" indent="-263525">
              <a:lnSpc>
                <a:spcPct val="150000"/>
              </a:lnSpc>
              <a:spcBef>
                <a:spcPts val="600"/>
              </a:spcBef>
              <a:spcAft>
                <a:spcPts val="600"/>
              </a:spcAft>
              <a:buFont typeface="Wingdings" panose="05000000000000000000" pitchFamily="2" charset="2"/>
              <a:buChar char="§"/>
            </a:pPr>
            <a:r>
              <a:rPr lang="en-US" altLang="en-US" dirty="0"/>
              <a:t>Core operating system, based on Mac OS X kernel.</a:t>
            </a:r>
          </a:p>
        </p:txBody>
      </p:sp>
      <p:pic>
        <p:nvPicPr>
          <p:cNvPr id="49156" name="Picture 1" descr="2_17.pdf">
            <a:extLst>
              <a:ext uri="{FF2B5EF4-FFF2-40B4-BE49-F238E27FC236}">
                <a16:creationId xmlns:a16="http://schemas.microsoft.com/office/drawing/2014/main" id="{D204B868-E698-487D-8907-E0266B31A2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2830" y="1836449"/>
            <a:ext cx="1952625" cy="263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1AE7513-21FF-4DFB-8DF0-4629F5C328B9}"/>
              </a:ext>
            </a:extLst>
          </p:cNvPr>
          <p:cNvSpPr>
            <a:spLocks noGrp="1" noChangeArrowheads="1"/>
          </p:cNvSpPr>
          <p:nvPr>
            <p:ph type="title"/>
          </p:nvPr>
        </p:nvSpPr>
        <p:spPr>
          <a:xfrm>
            <a:off x="457200" y="152400"/>
            <a:ext cx="8229600" cy="576263"/>
          </a:xfrm>
        </p:spPr>
        <p:txBody>
          <a:bodyPr/>
          <a:lstStyle/>
          <a:p>
            <a:pPr eaLnBrk="1" hangingPunct="1"/>
            <a:r>
              <a:rPr lang="en-US" altLang="en-US" dirty="0"/>
              <a:t>Android</a:t>
            </a:r>
          </a:p>
        </p:txBody>
      </p:sp>
      <p:sp>
        <p:nvSpPr>
          <p:cNvPr id="50179" name="Rectangle 3">
            <a:extLst>
              <a:ext uri="{FF2B5EF4-FFF2-40B4-BE49-F238E27FC236}">
                <a16:creationId xmlns:a16="http://schemas.microsoft.com/office/drawing/2014/main" id="{26A1B62E-55DE-4AFA-BCFB-0327CBF9564C}"/>
              </a:ext>
            </a:extLst>
          </p:cNvPr>
          <p:cNvSpPr>
            <a:spLocks noGrp="1" noChangeArrowheads="1"/>
          </p:cNvSpPr>
          <p:nvPr>
            <p:ph type="body" idx="1"/>
          </p:nvPr>
        </p:nvSpPr>
        <p:spPr>
          <a:xfrm>
            <a:off x="457200" y="1044575"/>
            <a:ext cx="8326582" cy="5148407"/>
          </a:xfrm>
        </p:spPr>
        <p:txBody>
          <a:bodyPr/>
          <a:lstStyle/>
          <a:p>
            <a:pPr>
              <a:buFont typeface="Wingdings" panose="05000000000000000000" pitchFamily="2" charset="2"/>
              <a:buChar char="q"/>
            </a:pPr>
            <a:r>
              <a:rPr lang="en-US" altLang="en-US" sz="2000" dirty="0"/>
              <a:t>Developed by Open Handset Alliance (mostly Google).</a:t>
            </a:r>
          </a:p>
          <a:p>
            <a:pPr marL="539750" lvl="1" indent="-179388">
              <a:buFont typeface="Wingdings" panose="05000000000000000000" pitchFamily="2" charset="2"/>
              <a:buChar char="§"/>
            </a:pPr>
            <a:r>
              <a:rPr lang="en-US" altLang="en-US" dirty="0">
                <a:solidFill>
                  <a:srgbClr val="FF0000"/>
                </a:solidFill>
                <a:highlight>
                  <a:srgbClr val="66CCFF"/>
                </a:highlight>
              </a:rPr>
              <a:t>Open Source</a:t>
            </a:r>
          </a:p>
          <a:p>
            <a:pPr>
              <a:buFont typeface="Wingdings" panose="05000000000000000000" pitchFamily="2" charset="2"/>
              <a:buChar char="q"/>
            </a:pPr>
            <a:r>
              <a:rPr lang="en-US" altLang="en-US" sz="2000" dirty="0"/>
              <a:t>Similar stack to IOS</a:t>
            </a:r>
          </a:p>
          <a:p>
            <a:pPr>
              <a:buFont typeface="Wingdings" panose="05000000000000000000" pitchFamily="2" charset="2"/>
              <a:buChar char="q"/>
            </a:pPr>
            <a:r>
              <a:rPr lang="en-US" altLang="en-US" sz="2000" dirty="0"/>
              <a:t>Based on Linux kernel but modified.</a:t>
            </a:r>
          </a:p>
          <a:p>
            <a:pPr marL="539750" lvl="1" indent="-179388">
              <a:buFont typeface="Wingdings" panose="05000000000000000000" pitchFamily="2" charset="2"/>
              <a:buChar char="§"/>
            </a:pPr>
            <a:r>
              <a:rPr lang="en-US" altLang="en-US" dirty="0"/>
              <a:t>Provides process, memory, device-driver management.</a:t>
            </a:r>
          </a:p>
          <a:p>
            <a:pPr marL="539750" lvl="1" indent="-179388">
              <a:buFont typeface="Wingdings" panose="05000000000000000000" pitchFamily="2" charset="2"/>
              <a:buChar char="§"/>
            </a:pPr>
            <a:r>
              <a:rPr lang="en-US" altLang="en-US" dirty="0">
                <a:solidFill>
                  <a:srgbClr val="FF0000"/>
                </a:solidFill>
                <a:highlight>
                  <a:srgbClr val="66CCFF"/>
                </a:highlight>
              </a:rPr>
              <a:t>Adds power management.</a:t>
            </a:r>
          </a:p>
          <a:p>
            <a:pPr algn="just">
              <a:buFont typeface="Wingdings" panose="05000000000000000000" pitchFamily="2" charset="2"/>
              <a:buChar char="q"/>
            </a:pPr>
            <a:r>
              <a:rPr lang="en-US" altLang="en-US" sz="2000" dirty="0"/>
              <a:t>Runtime environment includes core set of libraries and Dalvik virtual machine.</a:t>
            </a:r>
          </a:p>
          <a:p>
            <a:pPr marL="539750" lvl="1" indent="-179388">
              <a:buFont typeface="Wingdings" panose="05000000000000000000" pitchFamily="2" charset="2"/>
              <a:buChar char="§"/>
            </a:pPr>
            <a:r>
              <a:rPr lang="en-US" altLang="en-US" dirty="0"/>
              <a:t>Apps developed in Java plus Android API.</a:t>
            </a:r>
          </a:p>
          <a:p>
            <a:pPr marL="720725" lvl="2" indent="-180975" algn="just"/>
            <a:r>
              <a:rPr lang="en-US" altLang="en-US" dirty="0"/>
              <a:t>Java class files compiled to Java bytecode then translated to executable than runs in Dalvik VM.</a:t>
            </a:r>
          </a:p>
          <a:p>
            <a:pPr algn="just">
              <a:buFont typeface="Wingdings" panose="05000000000000000000" pitchFamily="2" charset="2"/>
              <a:buChar char="q"/>
            </a:pPr>
            <a:r>
              <a:rPr lang="en-US" altLang="en-US" sz="2000" dirty="0"/>
              <a:t>Libraries include frameworks for web browser (</a:t>
            </a:r>
            <a:r>
              <a:rPr lang="en-US" altLang="en-US" sz="2000" dirty="0" err="1"/>
              <a:t>webkit</a:t>
            </a:r>
            <a:r>
              <a:rPr lang="en-US" altLang="en-US" sz="2000" dirty="0"/>
              <a:t>), database (SQLite), multimedia, smaller </a:t>
            </a:r>
            <a:r>
              <a:rPr lang="en-US" altLang="en-US" sz="2000" dirty="0" err="1"/>
              <a:t>libc</a:t>
            </a:r>
            <a:r>
              <a:rPr lang="en-US" altLang="en-US" sz="2000"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897964E-981F-4439-B602-AE21B5ABF09D}"/>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51203" name="Content Placeholder 2" descr="2_18.pdf">
            <a:extLst>
              <a:ext uri="{FF2B5EF4-FFF2-40B4-BE49-F238E27FC236}">
                <a16:creationId xmlns:a16="http://schemas.microsoft.com/office/drawing/2014/main" id="{1FF5B802-FBAC-48C4-8324-F5AEF0CC730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15273" b="15273"/>
          <a:stretch>
            <a:fillRect/>
          </a:stretch>
        </p:blipFill>
        <p:spPr>
          <a:xfrm>
            <a:off x="554182" y="1181099"/>
            <a:ext cx="8229600" cy="4901045"/>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A48334E-C2FE-4812-AEE5-1B9CFC0A2A1A}"/>
              </a:ext>
            </a:extLst>
          </p:cNvPr>
          <p:cNvSpPr>
            <a:spLocks noGrp="1" noChangeArrowheads="1"/>
          </p:cNvSpPr>
          <p:nvPr>
            <p:ph type="title"/>
          </p:nvPr>
        </p:nvSpPr>
        <p:spPr>
          <a:xfrm>
            <a:off x="946150" y="182563"/>
            <a:ext cx="7869238" cy="576262"/>
          </a:xfrm>
        </p:spPr>
        <p:txBody>
          <a:bodyPr/>
          <a:lstStyle/>
          <a:p>
            <a:pPr eaLnBrk="1" hangingPunct="1"/>
            <a:r>
              <a:rPr lang="en-US" altLang="en-US" dirty="0"/>
              <a:t>Operating System Services (Cont.)</a:t>
            </a:r>
          </a:p>
        </p:txBody>
      </p:sp>
      <p:sp>
        <p:nvSpPr>
          <p:cNvPr id="7171" name="Rectangle 3">
            <a:extLst>
              <a:ext uri="{FF2B5EF4-FFF2-40B4-BE49-F238E27FC236}">
                <a16:creationId xmlns:a16="http://schemas.microsoft.com/office/drawing/2014/main" id="{BAA2DD72-A8F4-4C4E-BD44-B7C680F4FCC9}"/>
              </a:ext>
            </a:extLst>
          </p:cNvPr>
          <p:cNvSpPr>
            <a:spLocks noGrp="1" noChangeArrowheads="1"/>
          </p:cNvSpPr>
          <p:nvPr>
            <p:ph type="body" idx="1"/>
          </p:nvPr>
        </p:nvSpPr>
        <p:spPr>
          <a:xfrm>
            <a:off x="332509" y="892175"/>
            <a:ext cx="8589818" cy="5729288"/>
          </a:xfrm>
          <a:noFill/>
        </p:spPr>
        <p:txBody>
          <a:bodyPr/>
          <a:lstStyle/>
          <a:p>
            <a:pPr algn="just">
              <a:buFont typeface="Wingdings" panose="05000000000000000000" pitchFamily="2" charset="2"/>
              <a:buChar char="q"/>
            </a:pPr>
            <a:r>
              <a:rPr lang="en-US" altLang="en-US" sz="2000" dirty="0"/>
              <a:t>One set of operating-system services provides functions that are helpful to the user (Cont.):</a:t>
            </a:r>
          </a:p>
          <a:p>
            <a:pPr marL="539750" lvl="1" indent="-179388" algn="just">
              <a:buFont typeface="Wingdings" panose="05000000000000000000" pitchFamily="2" charset="2"/>
              <a:buChar char="§"/>
            </a:pPr>
            <a:r>
              <a:rPr lang="en-US" altLang="en-US" sz="2000" b="1" dirty="0">
                <a:highlight>
                  <a:srgbClr val="00FFFF"/>
                </a:highlight>
              </a:rPr>
              <a:t>File-system manipulation</a:t>
            </a:r>
            <a:r>
              <a:rPr lang="en-US" altLang="en-US" sz="2000" b="1" dirty="0"/>
              <a:t> -  </a:t>
            </a:r>
            <a:r>
              <a:rPr lang="en-US" altLang="en-US" sz="2000" dirty="0"/>
              <a:t>The file system is of particular interest. Programs need to read and write files and directories, create and delete them, search them, list file Information, </a:t>
            </a:r>
            <a:r>
              <a:rPr lang="en-US" altLang="en-US" sz="2000" dirty="0">
                <a:solidFill>
                  <a:srgbClr val="FF0000"/>
                </a:solidFill>
              </a:rPr>
              <a:t>permission management.</a:t>
            </a:r>
          </a:p>
          <a:p>
            <a:pPr marL="539750" lvl="1" indent="-179388" algn="just">
              <a:buFont typeface="Wingdings" panose="05000000000000000000" pitchFamily="2" charset="2"/>
              <a:buChar char="§"/>
            </a:pPr>
            <a:r>
              <a:rPr lang="en-US" altLang="en-US" sz="2000" b="1" dirty="0">
                <a:highlight>
                  <a:srgbClr val="00FFFF"/>
                </a:highlight>
              </a:rPr>
              <a:t>Communications</a:t>
            </a:r>
            <a:r>
              <a:rPr lang="en-US" altLang="en-US" sz="2000" b="1" dirty="0"/>
              <a:t> – </a:t>
            </a:r>
            <a:r>
              <a:rPr lang="en-US" altLang="en-US" sz="2000" b="1" u="sng" dirty="0">
                <a:highlight>
                  <a:srgbClr val="FF00FF"/>
                </a:highlight>
              </a:rPr>
              <a:t>Processes may exchange information, on the same computer or between computers over a network.</a:t>
            </a:r>
          </a:p>
          <a:p>
            <a:pPr lvl="2" algn="just"/>
            <a:r>
              <a:rPr lang="en-US" altLang="en-US" sz="1600" dirty="0"/>
              <a:t>Communications may be via </a:t>
            </a:r>
            <a:r>
              <a:rPr lang="en-US" altLang="en-US" sz="1600" b="1" dirty="0">
                <a:solidFill>
                  <a:srgbClr val="0070C0"/>
                </a:solidFill>
              </a:rPr>
              <a:t>shared memory</a:t>
            </a:r>
            <a:r>
              <a:rPr lang="en-US" altLang="en-US" sz="1600" dirty="0"/>
              <a:t> or through </a:t>
            </a:r>
            <a:r>
              <a:rPr lang="en-US" altLang="en-US" sz="1600" b="1" dirty="0">
                <a:solidFill>
                  <a:srgbClr val="0070C0"/>
                </a:solidFill>
              </a:rPr>
              <a:t>message passing (packets moved by the OS)</a:t>
            </a:r>
          </a:p>
          <a:p>
            <a:pPr marL="539750" lvl="1" indent="-179388" algn="just">
              <a:buFont typeface="Wingdings" panose="05000000000000000000" pitchFamily="2" charset="2"/>
              <a:buChar char="§"/>
            </a:pPr>
            <a:r>
              <a:rPr lang="en-US" altLang="en-US" sz="2000" b="1" dirty="0">
                <a:highlight>
                  <a:srgbClr val="00FFFF"/>
                </a:highlight>
              </a:rPr>
              <a:t>Error detection</a:t>
            </a:r>
            <a:r>
              <a:rPr lang="en-US" altLang="en-US" sz="2000" b="1" dirty="0"/>
              <a:t> – </a:t>
            </a:r>
            <a:r>
              <a:rPr lang="en-US" altLang="en-US" sz="2000" dirty="0"/>
              <a:t>OS needs to be constantly aware of possible errors</a:t>
            </a:r>
          </a:p>
          <a:p>
            <a:pPr lvl="2" algn="just"/>
            <a:r>
              <a:rPr lang="en-US" altLang="en-US" sz="1600" dirty="0"/>
              <a:t>May occur in the CPU and memory hardware, in I/O devices, in user program.</a:t>
            </a:r>
          </a:p>
          <a:p>
            <a:pPr lvl="2" algn="just"/>
            <a:r>
              <a:rPr lang="en-US" altLang="en-US" sz="1600" dirty="0"/>
              <a:t>For each type of error, OS should take the appropriate action to ensure correct and </a:t>
            </a:r>
            <a:r>
              <a:rPr lang="en-US" altLang="en-US" sz="1600" b="1" u="sng" dirty="0">
                <a:highlight>
                  <a:srgbClr val="FF0000"/>
                </a:highlight>
              </a:rPr>
              <a:t>consistent computing</a:t>
            </a:r>
            <a:r>
              <a:rPr lang="en-US" altLang="en-US" sz="1600" dirty="0"/>
              <a:t>.</a:t>
            </a:r>
          </a:p>
          <a:p>
            <a:pPr lvl="2" algn="just"/>
            <a:r>
              <a:rPr lang="en-US" altLang="en-US" sz="1600" dirty="0"/>
              <a:t>Debugging facilities can greatly enhance the user</a:t>
            </a:r>
            <a:r>
              <a:rPr lang="ja-JP" altLang="en-US" sz="1600" dirty="0"/>
              <a:t>’</a:t>
            </a:r>
            <a:r>
              <a:rPr lang="en-US" altLang="ja-JP" sz="1600" dirty="0"/>
              <a:t>s and programmer</a:t>
            </a:r>
            <a:r>
              <a:rPr lang="ja-JP" altLang="en-US" sz="1600" dirty="0"/>
              <a:t>’</a:t>
            </a:r>
            <a:r>
              <a:rPr lang="en-US" altLang="ja-JP" sz="1600" dirty="0"/>
              <a:t>s abilities to efficiently use the system.</a:t>
            </a:r>
            <a:endParaRPr lang="en-US" altLang="en-US"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32D76280-7C83-4496-A400-58973128E284}"/>
              </a:ext>
            </a:extLst>
          </p:cNvPr>
          <p:cNvSpPr>
            <a:spLocks noGrp="1"/>
          </p:cNvSpPr>
          <p:nvPr>
            <p:ph type="title"/>
          </p:nvPr>
        </p:nvSpPr>
        <p:spPr>
          <a:xfrm>
            <a:off x="1090613" y="198438"/>
            <a:ext cx="7596187" cy="576262"/>
          </a:xfrm>
        </p:spPr>
        <p:txBody>
          <a:bodyPr/>
          <a:lstStyle/>
          <a:p>
            <a:pPr eaLnBrk="1" hangingPunct="1"/>
            <a:r>
              <a:rPr lang="en-US" altLang="en-US" dirty="0"/>
              <a:t>Operating-System Debugging</a:t>
            </a:r>
          </a:p>
        </p:txBody>
      </p:sp>
      <p:sp>
        <p:nvSpPr>
          <p:cNvPr id="52227" name="Content Placeholder 2">
            <a:extLst>
              <a:ext uri="{FF2B5EF4-FFF2-40B4-BE49-F238E27FC236}">
                <a16:creationId xmlns:a16="http://schemas.microsoft.com/office/drawing/2014/main" id="{2BCD2960-9B01-44FA-AF44-EB018B637892}"/>
              </a:ext>
            </a:extLst>
          </p:cNvPr>
          <p:cNvSpPr>
            <a:spLocks noGrp="1"/>
          </p:cNvSpPr>
          <p:nvPr>
            <p:ph idx="1"/>
          </p:nvPr>
        </p:nvSpPr>
        <p:spPr>
          <a:xfrm>
            <a:off x="261257" y="774700"/>
            <a:ext cx="8737600" cy="5771243"/>
          </a:xfrm>
        </p:spPr>
        <p:txBody>
          <a:bodyPr/>
          <a:lstStyle/>
          <a:p>
            <a:pPr algn="just">
              <a:spcBef>
                <a:spcPts val="600"/>
              </a:spcBef>
              <a:spcAft>
                <a:spcPts val="600"/>
              </a:spcAft>
              <a:buFont typeface="Wingdings" panose="05000000000000000000" pitchFamily="2" charset="2"/>
              <a:buChar char="q"/>
            </a:pPr>
            <a:r>
              <a:rPr lang="en-US" altLang="en-US" sz="2000" b="1" dirty="0">
                <a:solidFill>
                  <a:srgbClr val="3366FF"/>
                </a:solidFill>
              </a:rPr>
              <a:t>Debugging</a:t>
            </a:r>
            <a:r>
              <a:rPr lang="en-US" altLang="en-US" sz="2000" dirty="0">
                <a:solidFill>
                  <a:srgbClr val="3366FF"/>
                </a:solidFill>
              </a:rPr>
              <a:t> </a:t>
            </a:r>
            <a:r>
              <a:rPr lang="en-US" altLang="en-US" sz="2000" b="1" u="sng" dirty="0">
                <a:highlight>
                  <a:srgbClr val="00FF00"/>
                </a:highlight>
              </a:rPr>
              <a:t>is finding and fixing errors, or</a:t>
            </a:r>
            <a:r>
              <a:rPr lang="en-US" altLang="en-US" sz="2000" b="1" dirty="0"/>
              <a:t> </a:t>
            </a:r>
            <a:r>
              <a:rPr lang="en-US" altLang="en-US" sz="2000" b="1" dirty="0">
                <a:solidFill>
                  <a:srgbClr val="3366FF"/>
                </a:solidFill>
              </a:rPr>
              <a:t>bugs.</a:t>
            </a:r>
          </a:p>
          <a:p>
            <a:pPr algn="just">
              <a:spcBef>
                <a:spcPts val="600"/>
              </a:spcBef>
              <a:spcAft>
                <a:spcPts val="600"/>
              </a:spcAft>
              <a:buFont typeface="Wingdings" panose="05000000000000000000" pitchFamily="2" charset="2"/>
              <a:buChar char="q"/>
            </a:pPr>
            <a:r>
              <a:rPr lang="en-US" altLang="en-US" sz="2000" dirty="0"/>
              <a:t>OS generate </a:t>
            </a:r>
            <a:r>
              <a:rPr lang="en-US" altLang="en-US" sz="2000" b="1" dirty="0">
                <a:solidFill>
                  <a:srgbClr val="3366FF"/>
                </a:solidFill>
              </a:rPr>
              <a:t>log files</a:t>
            </a:r>
            <a:r>
              <a:rPr lang="en-US" altLang="en-US" sz="2000" dirty="0">
                <a:solidFill>
                  <a:srgbClr val="3366FF"/>
                </a:solidFill>
              </a:rPr>
              <a:t> </a:t>
            </a:r>
            <a:r>
              <a:rPr lang="en-US" altLang="en-US" sz="2000" b="1" u="sng" dirty="0">
                <a:highlight>
                  <a:srgbClr val="00FF00"/>
                </a:highlight>
              </a:rPr>
              <a:t>containing error information</a:t>
            </a:r>
            <a:r>
              <a:rPr lang="en-US" altLang="en-US" sz="2000" dirty="0">
                <a:solidFill>
                  <a:srgbClr val="000000"/>
                </a:solidFill>
              </a:rPr>
              <a:t>.</a:t>
            </a:r>
          </a:p>
          <a:p>
            <a:pPr algn="just">
              <a:spcBef>
                <a:spcPts val="600"/>
              </a:spcBef>
              <a:spcAft>
                <a:spcPts val="600"/>
              </a:spcAft>
              <a:buFont typeface="Wingdings" panose="05000000000000000000" pitchFamily="2" charset="2"/>
              <a:buChar char="q"/>
            </a:pPr>
            <a:r>
              <a:rPr lang="en-US" altLang="en-US" sz="2000" b="1" u="sng" dirty="0">
                <a:solidFill>
                  <a:srgbClr val="000000"/>
                </a:solidFill>
                <a:highlight>
                  <a:srgbClr val="00FFFF"/>
                </a:highlight>
              </a:rPr>
              <a:t>Failure of an application</a:t>
            </a:r>
            <a:r>
              <a:rPr lang="en-US" altLang="en-US" sz="2000" dirty="0">
                <a:solidFill>
                  <a:srgbClr val="000000"/>
                </a:solidFill>
              </a:rPr>
              <a:t> can generate </a:t>
            </a:r>
            <a:r>
              <a:rPr lang="en-US" altLang="en-US" sz="2000" b="1" dirty="0">
                <a:solidFill>
                  <a:srgbClr val="3366FF"/>
                </a:solidFill>
              </a:rPr>
              <a:t>core dump</a:t>
            </a:r>
            <a:r>
              <a:rPr lang="en-US" altLang="en-US" sz="2000" dirty="0">
                <a:solidFill>
                  <a:srgbClr val="3366FF"/>
                </a:solidFill>
              </a:rPr>
              <a:t> </a:t>
            </a:r>
            <a:r>
              <a:rPr lang="en-US" altLang="en-US" sz="2000" b="1" u="sng" dirty="0">
                <a:solidFill>
                  <a:srgbClr val="000000"/>
                </a:solidFill>
                <a:highlight>
                  <a:srgbClr val="00FF00"/>
                </a:highlight>
              </a:rPr>
              <a:t>file capturing memory of the process.</a:t>
            </a:r>
          </a:p>
          <a:p>
            <a:pPr algn="just">
              <a:spcBef>
                <a:spcPts val="600"/>
              </a:spcBef>
              <a:spcAft>
                <a:spcPts val="600"/>
              </a:spcAft>
              <a:buFont typeface="Wingdings" panose="05000000000000000000" pitchFamily="2" charset="2"/>
              <a:buChar char="q"/>
            </a:pPr>
            <a:r>
              <a:rPr lang="en-US" altLang="en-US" sz="2000" b="1" u="sng" dirty="0">
                <a:solidFill>
                  <a:srgbClr val="000000"/>
                </a:solidFill>
                <a:highlight>
                  <a:srgbClr val="00FFFF"/>
                </a:highlight>
              </a:rPr>
              <a:t>Operating system failure</a:t>
            </a:r>
            <a:r>
              <a:rPr lang="en-US" altLang="en-US" sz="2000" dirty="0">
                <a:solidFill>
                  <a:srgbClr val="000000"/>
                </a:solidFill>
              </a:rPr>
              <a:t> can generate </a:t>
            </a:r>
            <a:r>
              <a:rPr lang="en-US" altLang="en-US" sz="2000" b="1" dirty="0">
                <a:solidFill>
                  <a:srgbClr val="3366FF"/>
                </a:solidFill>
              </a:rPr>
              <a:t>crash dump</a:t>
            </a:r>
            <a:r>
              <a:rPr lang="en-US" altLang="en-US" sz="2000" dirty="0">
                <a:solidFill>
                  <a:srgbClr val="3366FF"/>
                </a:solidFill>
              </a:rPr>
              <a:t> </a:t>
            </a:r>
            <a:r>
              <a:rPr lang="en-US" altLang="en-US" sz="2000" b="1" u="sng" dirty="0">
                <a:solidFill>
                  <a:srgbClr val="000000"/>
                </a:solidFill>
                <a:highlight>
                  <a:srgbClr val="00FF00"/>
                </a:highlight>
              </a:rPr>
              <a:t>file containing kernel memory.</a:t>
            </a:r>
          </a:p>
          <a:p>
            <a:pPr algn="just">
              <a:spcBef>
                <a:spcPts val="600"/>
              </a:spcBef>
              <a:spcAft>
                <a:spcPts val="600"/>
              </a:spcAft>
              <a:buFont typeface="Wingdings" panose="05000000000000000000" pitchFamily="2" charset="2"/>
              <a:buChar char="q"/>
            </a:pPr>
            <a:r>
              <a:rPr lang="en-US" altLang="en-US" sz="2000" dirty="0">
                <a:solidFill>
                  <a:srgbClr val="000000"/>
                </a:solidFill>
              </a:rPr>
              <a:t>Beyond crashes, </a:t>
            </a:r>
            <a:r>
              <a:rPr lang="en-US" altLang="en-US" sz="2000" b="1" u="sng" dirty="0">
                <a:solidFill>
                  <a:srgbClr val="000000"/>
                </a:solidFill>
                <a:highlight>
                  <a:srgbClr val="00FFFF"/>
                </a:highlight>
              </a:rPr>
              <a:t>performance tuning</a:t>
            </a:r>
            <a:r>
              <a:rPr lang="en-US" altLang="en-US" sz="2000" dirty="0">
                <a:solidFill>
                  <a:srgbClr val="000000"/>
                </a:solidFill>
              </a:rPr>
              <a:t> </a:t>
            </a:r>
            <a:r>
              <a:rPr lang="en-US" altLang="en-US" sz="2000" b="1" u="sng" dirty="0">
                <a:solidFill>
                  <a:srgbClr val="000000"/>
                </a:solidFill>
                <a:highlight>
                  <a:srgbClr val="FF00FF"/>
                </a:highlight>
              </a:rPr>
              <a:t>can optimize system performance.</a:t>
            </a:r>
          </a:p>
          <a:p>
            <a:pPr marL="539750" lvl="1" indent="-179388" algn="just">
              <a:spcBef>
                <a:spcPts val="600"/>
              </a:spcBef>
              <a:spcAft>
                <a:spcPts val="600"/>
              </a:spcAft>
              <a:buFont typeface="Wingdings" panose="05000000000000000000" pitchFamily="2" charset="2"/>
              <a:buChar char="§"/>
            </a:pPr>
            <a:r>
              <a:rPr lang="en-US" altLang="en-US" sz="2000" dirty="0">
                <a:solidFill>
                  <a:srgbClr val="000000"/>
                </a:solidFill>
              </a:rPr>
              <a:t>Sometimes using </a:t>
            </a:r>
            <a:r>
              <a:rPr lang="en-US" altLang="en-US" sz="2000" b="1" i="1" dirty="0">
                <a:solidFill>
                  <a:srgbClr val="000000"/>
                </a:solidFill>
              </a:rPr>
              <a:t>trace listings</a:t>
            </a:r>
            <a:r>
              <a:rPr lang="en-US" altLang="en-US" sz="2000" dirty="0">
                <a:solidFill>
                  <a:srgbClr val="000000"/>
                </a:solidFill>
              </a:rPr>
              <a:t> of activities, recorded for analysis</a:t>
            </a:r>
          </a:p>
          <a:p>
            <a:pPr marL="539750" lvl="1" indent="-179388" algn="just">
              <a:spcBef>
                <a:spcPts val="600"/>
              </a:spcBef>
              <a:spcAft>
                <a:spcPts val="600"/>
              </a:spcAft>
              <a:buFont typeface="Wingdings" panose="05000000000000000000" pitchFamily="2" charset="2"/>
              <a:buChar char="§"/>
            </a:pPr>
            <a:r>
              <a:rPr lang="en-US" altLang="en-US" sz="2000" b="1" dirty="0">
                <a:solidFill>
                  <a:srgbClr val="3366FF"/>
                </a:solidFill>
              </a:rPr>
              <a:t>Profiling</a:t>
            </a:r>
            <a:r>
              <a:rPr lang="en-US" altLang="en-US" sz="2000" dirty="0">
                <a:solidFill>
                  <a:srgbClr val="000000"/>
                </a:solidFill>
              </a:rPr>
              <a:t> is periodic sampling of instruction pointer to look for statistical trends</a:t>
            </a:r>
          </a:p>
          <a:p>
            <a:pPr marL="90488" indent="0" algn="just">
              <a:spcBef>
                <a:spcPts val="600"/>
              </a:spcBef>
              <a:spcAft>
                <a:spcPts val="600"/>
              </a:spcAft>
              <a:buFont typeface="Monotype Sorts" pitchFamily="-84" charset="2"/>
              <a:buNone/>
            </a:pPr>
            <a:r>
              <a:rPr lang="en-US" altLang="en-US" sz="2000" b="1" u="sng" dirty="0">
                <a:solidFill>
                  <a:srgbClr val="000000"/>
                </a:solidFill>
                <a:highlight>
                  <a:srgbClr val="00FFFF"/>
                </a:highlight>
              </a:rPr>
              <a:t>Kernighan</a:t>
            </a:r>
            <a:r>
              <a:rPr lang="ja-JP" altLang="en-US" sz="2000" b="1" u="sng" dirty="0">
                <a:solidFill>
                  <a:srgbClr val="000000"/>
                </a:solidFill>
                <a:highlight>
                  <a:srgbClr val="00FFFF"/>
                </a:highlight>
              </a:rPr>
              <a:t>’</a:t>
            </a:r>
            <a:r>
              <a:rPr lang="en-US" altLang="ja-JP" sz="2000" b="1" u="sng" dirty="0">
                <a:solidFill>
                  <a:srgbClr val="000000"/>
                </a:solidFill>
                <a:highlight>
                  <a:srgbClr val="00FFFF"/>
                </a:highlight>
              </a:rPr>
              <a:t>s Law</a:t>
            </a:r>
            <a:r>
              <a:rPr lang="en-US" altLang="ja-JP" sz="2000" dirty="0">
                <a:solidFill>
                  <a:srgbClr val="000000"/>
                </a:solidFill>
              </a:rPr>
              <a:t>: </a:t>
            </a:r>
            <a:r>
              <a:rPr lang="ja-JP" altLang="en-US" sz="2000" b="1" u="sng" dirty="0">
                <a:highlight>
                  <a:srgbClr val="00FF00"/>
                </a:highlight>
              </a:rPr>
              <a:t>“</a:t>
            </a:r>
            <a:r>
              <a:rPr lang="en-US" altLang="ja-JP" sz="2000" b="1" u="sng" dirty="0">
                <a:highlight>
                  <a:srgbClr val="00FF00"/>
                </a:highlight>
              </a:rPr>
              <a:t>Debugging is twice as hard as writing the code in the first place. Therefore, if you write the code as cleverly as possible, you are, by definition, not smart enough to debug it.</a:t>
            </a:r>
            <a:r>
              <a:rPr lang="ja-JP" altLang="en-US" dirty="0"/>
              <a:t>”</a:t>
            </a:r>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92110664-C2B6-4FCA-8C91-39BAC492450E}"/>
              </a:ext>
            </a:extLst>
          </p:cNvPr>
          <p:cNvSpPr>
            <a:spLocks noGrp="1"/>
          </p:cNvSpPr>
          <p:nvPr>
            <p:ph type="title"/>
          </p:nvPr>
        </p:nvSpPr>
        <p:spPr>
          <a:xfrm>
            <a:off x="1090613" y="136525"/>
            <a:ext cx="7596187" cy="576263"/>
          </a:xfrm>
        </p:spPr>
        <p:txBody>
          <a:bodyPr/>
          <a:lstStyle/>
          <a:p>
            <a:pPr eaLnBrk="1" hangingPunct="1"/>
            <a:r>
              <a:rPr lang="en-US" altLang="en-US"/>
              <a:t>Performance Tuning</a:t>
            </a:r>
          </a:p>
        </p:txBody>
      </p:sp>
      <p:sp>
        <p:nvSpPr>
          <p:cNvPr id="53251" name="Content Placeholder 2">
            <a:extLst>
              <a:ext uri="{FF2B5EF4-FFF2-40B4-BE49-F238E27FC236}">
                <a16:creationId xmlns:a16="http://schemas.microsoft.com/office/drawing/2014/main" id="{7F7D91E9-B3F3-49B4-B597-063FCCA92719}"/>
              </a:ext>
            </a:extLst>
          </p:cNvPr>
          <p:cNvSpPr>
            <a:spLocks noGrp="1"/>
          </p:cNvSpPr>
          <p:nvPr>
            <p:ph idx="1"/>
          </p:nvPr>
        </p:nvSpPr>
        <p:spPr>
          <a:xfrm>
            <a:off x="469902" y="1233488"/>
            <a:ext cx="3971469" cy="4910137"/>
          </a:xfrm>
        </p:spPr>
        <p:txBody>
          <a:bodyPr/>
          <a:lstStyle/>
          <a:p>
            <a:pPr algn="just">
              <a:lnSpc>
                <a:spcPct val="150000"/>
              </a:lnSpc>
              <a:spcBef>
                <a:spcPts val="1200"/>
              </a:spcBef>
              <a:spcAft>
                <a:spcPts val="1200"/>
              </a:spcAft>
              <a:buFont typeface="Wingdings" panose="05000000000000000000" pitchFamily="2" charset="2"/>
              <a:buChar char="q"/>
            </a:pPr>
            <a:r>
              <a:rPr lang="en-US" altLang="en-US" sz="2000" b="1" u="sng" dirty="0">
                <a:highlight>
                  <a:srgbClr val="00FFFF"/>
                </a:highlight>
              </a:rPr>
              <a:t>Improve performance</a:t>
            </a:r>
            <a:r>
              <a:rPr lang="en-US" altLang="en-US" sz="2000" dirty="0"/>
              <a:t> </a:t>
            </a:r>
            <a:r>
              <a:rPr lang="en-US" altLang="en-US" sz="2000" b="1" u="sng" dirty="0">
                <a:highlight>
                  <a:srgbClr val="FF00FF"/>
                </a:highlight>
              </a:rPr>
              <a:t>by removing </a:t>
            </a:r>
            <a:r>
              <a:rPr lang="en-US" altLang="en-US" sz="2000" b="1" u="sng" dirty="0">
                <a:highlight>
                  <a:srgbClr val="FF0000"/>
                </a:highlight>
              </a:rPr>
              <a:t>bottlenecks</a:t>
            </a:r>
            <a:r>
              <a:rPr lang="en-US" altLang="en-US" sz="2000" b="1" u="sng" dirty="0">
                <a:highlight>
                  <a:srgbClr val="FF00FF"/>
                </a:highlight>
              </a:rPr>
              <a:t>.</a:t>
            </a:r>
          </a:p>
          <a:p>
            <a:pPr algn="just">
              <a:lnSpc>
                <a:spcPct val="150000"/>
              </a:lnSpc>
              <a:spcBef>
                <a:spcPts val="1200"/>
              </a:spcBef>
              <a:spcAft>
                <a:spcPts val="1200"/>
              </a:spcAft>
              <a:buFont typeface="Wingdings" panose="05000000000000000000" pitchFamily="2" charset="2"/>
              <a:buChar char="q"/>
            </a:pPr>
            <a:r>
              <a:rPr lang="en-US" altLang="en-US" sz="2000" dirty="0"/>
              <a:t>OS must provide means of computing and displaying measures of system behavior.</a:t>
            </a:r>
            <a:endParaRPr lang="en-US" altLang="en-US" sz="2000" dirty="0">
              <a:solidFill>
                <a:srgbClr val="000000"/>
              </a:solidFill>
            </a:endParaRPr>
          </a:p>
          <a:p>
            <a:pPr algn="just">
              <a:lnSpc>
                <a:spcPct val="150000"/>
              </a:lnSpc>
              <a:spcBef>
                <a:spcPts val="1200"/>
              </a:spcBef>
              <a:spcAft>
                <a:spcPts val="1200"/>
              </a:spcAft>
              <a:buFont typeface="Wingdings" panose="05000000000000000000" pitchFamily="2" charset="2"/>
              <a:buChar char="q"/>
            </a:pPr>
            <a:r>
              <a:rPr lang="en-US" altLang="en-US" sz="2000" dirty="0">
                <a:solidFill>
                  <a:srgbClr val="000000"/>
                </a:solidFill>
              </a:rPr>
              <a:t>For example, “</a:t>
            </a:r>
            <a:r>
              <a:rPr lang="en-US" altLang="en-US" sz="2000" b="1" dirty="0">
                <a:solidFill>
                  <a:srgbClr val="000000"/>
                </a:solidFill>
                <a:highlight>
                  <a:srgbClr val="00FFFF"/>
                </a:highlight>
              </a:rPr>
              <a:t>top</a:t>
            </a:r>
            <a:r>
              <a:rPr lang="en-US" altLang="en-US" sz="2000" dirty="0">
                <a:solidFill>
                  <a:srgbClr val="000000"/>
                </a:solidFill>
              </a:rPr>
              <a:t>” program or </a:t>
            </a:r>
            <a:r>
              <a:rPr lang="en-US" altLang="en-US" sz="2000" b="1" dirty="0">
                <a:solidFill>
                  <a:srgbClr val="000000"/>
                </a:solidFill>
                <a:highlight>
                  <a:srgbClr val="00FFFF"/>
                </a:highlight>
              </a:rPr>
              <a:t>Windows Task Manager</a:t>
            </a:r>
            <a:r>
              <a:rPr lang="en-US" altLang="en-US" sz="2000" dirty="0">
                <a:solidFill>
                  <a:srgbClr val="000000"/>
                </a:solidFill>
              </a:rPr>
              <a:t>.</a:t>
            </a:r>
            <a:endParaRPr lang="en-US" altLang="en-US" sz="2000" dirty="0"/>
          </a:p>
        </p:txBody>
      </p:sp>
      <p:pic>
        <p:nvPicPr>
          <p:cNvPr id="53252" name="Picture 1" descr="2_19.pdf">
            <a:extLst>
              <a:ext uri="{FF2B5EF4-FFF2-40B4-BE49-F238E27FC236}">
                <a16:creationId xmlns:a16="http://schemas.microsoft.com/office/drawing/2014/main" id="{15C42FA9-3944-42FA-B293-3A78E04619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73175"/>
            <a:ext cx="4422098"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6047219-3A5B-455A-BE94-3DC122DFDDF1}"/>
              </a:ext>
            </a:extLst>
          </p:cNvPr>
          <p:cNvSpPr>
            <a:spLocks noGrp="1" noChangeArrowheads="1"/>
          </p:cNvSpPr>
          <p:nvPr>
            <p:ph type="title"/>
          </p:nvPr>
        </p:nvSpPr>
        <p:spPr>
          <a:xfrm>
            <a:off x="800100" y="136525"/>
            <a:ext cx="8229600" cy="576263"/>
          </a:xfrm>
        </p:spPr>
        <p:txBody>
          <a:bodyPr/>
          <a:lstStyle/>
          <a:p>
            <a:pPr eaLnBrk="1" hangingPunct="1"/>
            <a:r>
              <a:rPr lang="en-US" altLang="en-US" sz="3000"/>
              <a:t>DTrace</a:t>
            </a:r>
          </a:p>
        </p:txBody>
      </p:sp>
      <p:pic>
        <p:nvPicPr>
          <p:cNvPr id="54275" name="Picture 3">
            <a:extLst>
              <a:ext uri="{FF2B5EF4-FFF2-40B4-BE49-F238E27FC236}">
                <a16:creationId xmlns:a16="http://schemas.microsoft.com/office/drawing/2014/main" id="{F47DE86E-8483-4386-A606-D3084B09D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221" t="1375" r="19221" b="2376"/>
          <a:stretch>
            <a:fillRect/>
          </a:stretch>
        </p:blipFill>
        <p:spPr bwMode="auto">
          <a:xfrm>
            <a:off x="4735513" y="912019"/>
            <a:ext cx="4294187" cy="4910137"/>
          </a:xfrm>
          <a:prstGeom prst="rect">
            <a:avLst/>
          </a:prstGeom>
          <a:noFill/>
          <a:ln w="38100" cmpd="dbl">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4276" name="Content Placeholder 2">
            <a:extLst>
              <a:ext uri="{FF2B5EF4-FFF2-40B4-BE49-F238E27FC236}">
                <a16:creationId xmlns:a16="http://schemas.microsoft.com/office/drawing/2014/main" id="{FBB5A3D7-1141-4222-A11C-ED2566061878}"/>
              </a:ext>
            </a:extLst>
          </p:cNvPr>
          <p:cNvSpPr txBox="1">
            <a:spLocks/>
          </p:cNvSpPr>
          <p:nvPr/>
        </p:nvSpPr>
        <p:spPr bwMode="auto">
          <a:xfrm>
            <a:off x="348343" y="912019"/>
            <a:ext cx="4060145" cy="541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ea typeface="MS PGothic" panose="020B0600070205080204" pitchFamily="34" charset="-128"/>
              </a:defRPr>
            </a:lvl1pPr>
            <a:lvl2pPr marL="342900" indent="-34290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just">
              <a:lnSpc>
                <a:spcPct val="150000"/>
              </a:lnSpc>
              <a:spcBef>
                <a:spcPts val="600"/>
              </a:spcBef>
              <a:spcAft>
                <a:spcPts val="600"/>
              </a:spcAft>
              <a:buClr>
                <a:srgbClr val="993300"/>
              </a:buClr>
              <a:buSzPct val="90000"/>
              <a:buFont typeface="Wingdings" panose="05000000000000000000" pitchFamily="2" charset="2"/>
              <a:buChar char="q"/>
            </a:pPr>
            <a:r>
              <a:rPr kumimoji="1" lang="en-US" altLang="en-US" b="1" u="sng" dirty="0" err="1">
                <a:solidFill>
                  <a:srgbClr val="000000"/>
                </a:solidFill>
                <a:highlight>
                  <a:srgbClr val="00FFFF"/>
                </a:highlight>
                <a:latin typeface="Helvetica" panose="020B0604020202020204" pitchFamily="34" charset="0"/>
              </a:rPr>
              <a:t>DTrace</a:t>
            </a:r>
            <a:r>
              <a:rPr kumimoji="1" lang="en-US" altLang="en-US" dirty="0">
                <a:solidFill>
                  <a:srgbClr val="000000"/>
                </a:solidFill>
                <a:latin typeface="Helvetica" panose="020B0604020202020204" pitchFamily="34" charset="0"/>
              </a:rPr>
              <a:t> tool in Solaris, FreeBSD, Mac OS X allows live instrumentation on production systems.</a:t>
            </a:r>
          </a:p>
          <a:p>
            <a:pPr lvl="1" algn="just">
              <a:lnSpc>
                <a:spcPct val="150000"/>
              </a:lnSpc>
              <a:spcBef>
                <a:spcPts val="600"/>
              </a:spcBef>
              <a:spcAft>
                <a:spcPts val="600"/>
              </a:spcAft>
              <a:buClr>
                <a:srgbClr val="993300"/>
              </a:buClr>
              <a:buSzPct val="90000"/>
              <a:buFont typeface="Wingdings" panose="05000000000000000000" pitchFamily="2" charset="2"/>
              <a:buChar char="q"/>
            </a:pPr>
            <a:r>
              <a:rPr kumimoji="1" lang="en-US" altLang="en-US" b="1" dirty="0">
                <a:solidFill>
                  <a:srgbClr val="3366FF"/>
                </a:solidFill>
                <a:latin typeface="Helvetica" panose="020B0604020202020204" pitchFamily="34" charset="0"/>
              </a:rPr>
              <a:t>Probes </a:t>
            </a:r>
            <a:r>
              <a:rPr kumimoji="1" lang="en-US" altLang="en-US" dirty="0">
                <a:solidFill>
                  <a:srgbClr val="000000"/>
                </a:solidFill>
                <a:latin typeface="Helvetica" panose="020B0604020202020204" pitchFamily="34" charset="0"/>
              </a:rPr>
              <a:t>fire when code is executed within a </a:t>
            </a:r>
            <a:r>
              <a:rPr kumimoji="1" lang="en-US" altLang="en-US" b="1" dirty="0">
                <a:solidFill>
                  <a:srgbClr val="3366FF"/>
                </a:solidFill>
                <a:latin typeface="Helvetica" panose="020B0604020202020204" pitchFamily="34" charset="0"/>
              </a:rPr>
              <a:t>provider</a:t>
            </a:r>
            <a:r>
              <a:rPr kumimoji="1" lang="en-US" altLang="en-US" dirty="0">
                <a:solidFill>
                  <a:srgbClr val="000000"/>
                </a:solidFill>
                <a:latin typeface="Helvetica" panose="020B0604020202020204" pitchFamily="34" charset="0"/>
              </a:rPr>
              <a:t>, capturing state data and sending it to </a:t>
            </a:r>
            <a:r>
              <a:rPr kumimoji="1" lang="en-US" altLang="en-US" b="1" dirty="0">
                <a:solidFill>
                  <a:srgbClr val="3366FF"/>
                </a:solidFill>
                <a:latin typeface="Helvetica" panose="020B0604020202020204" pitchFamily="34" charset="0"/>
              </a:rPr>
              <a:t>consumers</a:t>
            </a:r>
            <a:r>
              <a:rPr kumimoji="1" lang="en-US" altLang="en-US" dirty="0">
                <a:solidFill>
                  <a:srgbClr val="000000"/>
                </a:solidFill>
                <a:latin typeface="Helvetica" panose="020B0604020202020204" pitchFamily="34" charset="0"/>
              </a:rPr>
              <a:t> of those probes. </a:t>
            </a:r>
          </a:p>
          <a:p>
            <a:pPr algn="just">
              <a:lnSpc>
                <a:spcPct val="150000"/>
              </a:lnSpc>
              <a:spcBef>
                <a:spcPts val="600"/>
              </a:spcBef>
              <a:spcAft>
                <a:spcPts val="600"/>
              </a:spcAft>
              <a:buClr>
                <a:srgbClr val="993300"/>
              </a:buClr>
              <a:buSzPct val="90000"/>
              <a:buFont typeface="Wingdings" panose="05000000000000000000" pitchFamily="2" charset="2"/>
              <a:buChar char="q"/>
            </a:pPr>
            <a:r>
              <a:rPr kumimoji="1" lang="en-US" altLang="en-US" dirty="0">
                <a:solidFill>
                  <a:srgbClr val="000000"/>
                </a:solidFill>
                <a:latin typeface="Helvetica" panose="020B0604020202020204" pitchFamily="34" charset="0"/>
              </a:rPr>
              <a:t>Example of following </a:t>
            </a:r>
            <a:r>
              <a:rPr kumimoji="1" lang="en-US" altLang="en-US" dirty="0" err="1">
                <a:solidFill>
                  <a:srgbClr val="000000"/>
                </a:solidFill>
                <a:latin typeface="Helvetica" panose="020B0604020202020204" pitchFamily="34" charset="0"/>
              </a:rPr>
              <a:t>XEventsQueued</a:t>
            </a:r>
            <a:r>
              <a:rPr kumimoji="1" lang="en-US" altLang="en-US" dirty="0">
                <a:solidFill>
                  <a:srgbClr val="000000"/>
                </a:solidFill>
                <a:latin typeface="Helvetica" panose="020B0604020202020204" pitchFamily="34" charset="0"/>
              </a:rPr>
              <a:t> system call move from </a:t>
            </a:r>
            <a:r>
              <a:rPr kumimoji="1" lang="en-US" altLang="en-US" dirty="0" err="1">
                <a:solidFill>
                  <a:srgbClr val="000000"/>
                </a:solidFill>
                <a:latin typeface="Helvetica" panose="020B0604020202020204" pitchFamily="34" charset="0"/>
              </a:rPr>
              <a:t>libc</a:t>
            </a:r>
            <a:r>
              <a:rPr kumimoji="1" lang="en-US" altLang="en-US" dirty="0">
                <a:solidFill>
                  <a:srgbClr val="000000"/>
                </a:solidFill>
                <a:latin typeface="Helvetica" panose="020B0604020202020204" pitchFamily="34" charset="0"/>
              </a:rPr>
              <a:t> library to kernel and back.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A2A12C2-7D75-409A-AC8C-FB6E87970942}"/>
              </a:ext>
            </a:extLst>
          </p:cNvPr>
          <p:cNvSpPr>
            <a:spLocks noGrp="1" noChangeArrowheads="1"/>
          </p:cNvSpPr>
          <p:nvPr>
            <p:ph type="title"/>
          </p:nvPr>
        </p:nvSpPr>
        <p:spPr>
          <a:xfrm>
            <a:off x="800100" y="136525"/>
            <a:ext cx="8229600" cy="576263"/>
          </a:xfrm>
        </p:spPr>
        <p:txBody>
          <a:bodyPr/>
          <a:lstStyle/>
          <a:p>
            <a:pPr eaLnBrk="1" hangingPunct="1"/>
            <a:r>
              <a:rPr lang="en-US" altLang="en-US" sz="3000"/>
              <a:t>Dtrace (Cont.)</a:t>
            </a:r>
          </a:p>
        </p:txBody>
      </p:sp>
      <p:sp>
        <p:nvSpPr>
          <p:cNvPr id="55299" name="Content Placeholder 2">
            <a:extLst>
              <a:ext uri="{FF2B5EF4-FFF2-40B4-BE49-F238E27FC236}">
                <a16:creationId xmlns:a16="http://schemas.microsoft.com/office/drawing/2014/main" id="{AE88E0A1-F062-4C61-BC11-4200AEF95752}"/>
              </a:ext>
            </a:extLst>
          </p:cNvPr>
          <p:cNvSpPr txBox="1">
            <a:spLocks/>
          </p:cNvSpPr>
          <p:nvPr/>
        </p:nvSpPr>
        <p:spPr bwMode="auto">
          <a:xfrm>
            <a:off x="806450" y="1233488"/>
            <a:ext cx="34099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just">
              <a:spcBef>
                <a:spcPct val="35000"/>
              </a:spcBef>
              <a:buClr>
                <a:srgbClr val="993300"/>
              </a:buClr>
              <a:buSzPct val="90000"/>
              <a:buFont typeface="Monotype Sorts" pitchFamily="-84" charset="2"/>
              <a:buChar char="n"/>
            </a:pPr>
            <a:r>
              <a:rPr kumimoji="1" lang="en-US" altLang="en-US" dirty="0" err="1">
                <a:solidFill>
                  <a:srgbClr val="000000"/>
                </a:solidFill>
                <a:latin typeface="Helvetica" panose="020B0604020202020204" pitchFamily="34" charset="0"/>
              </a:rPr>
              <a:t>DTrace</a:t>
            </a:r>
            <a:r>
              <a:rPr kumimoji="1" lang="en-US" altLang="en-US" dirty="0">
                <a:solidFill>
                  <a:srgbClr val="000000"/>
                </a:solidFill>
                <a:latin typeface="Helvetica" panose="020B0604020202020204" pitchFamily="34" charset="0"/>
              </a:rPr>
              <a:t> code to record amount of time each process with </a:t>
            </a:r>
            <a:r>
              <a:rPr kumimoji="1" lang="en-US" altLang="en-US" dirty="0" err="1">
                <a:solidFill>
                  <a:srgbClr val="000000"/>
                </a:solidFill>
                <a:latin typeface="Helvetica" panose="020B0604020202020204" pitchFamily="34" charset="0"/>
              </a:rPr>
              <a:t>UserID</a:t>
            </a:r>
            <a:r>
              <a:rPr kumimoji="1" lang="en-US" altLang="en-US" dirty="0">
                <a:solidFill>
                  <a:srgbClr val="000000"/>
                </a:solidFill>
                <a:latin typeface="Helvetica" panose="020B0604020202020204" pitchFamily="34" charset="0"/>
              </a:rPr>
              <a:t> 101 is in running mode (on CPU) in nanoseconds</a:t>
            </a:r>
          </a:p>
        </p:txBody>
      </p:sp>
      <p:pic>
        <p:nvPicPr>
          <p:cNvPr id="55300" name="Picture 1" descr="Screen Shot 2012-12-01 at 2.40.37 PM.png">
            <a:extLst>
              <a:ext uri="{FF2B5EF4-FFF2-40B4-BE49-F238E27FC236}">
                <a16:creationId xmlns:a16="http://schemas.microsoft.com/office/drawing/2014/main" id="{D54DC39A-2CA6-4488-A8EF-E09D9F23A2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99025" y="1512888"/>
            <a:ext cx="4049713"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2" descr="Screen Shot 2012-12-01 at 2.40.46 PM.png">
            <a:extLst>
              <a:ext uri="{FF2B5EF4-FFF2-40B4-BE49-F238E27FC236}">
                <a16:creationId xmlns:a16="http://schemas.microsoft.com/office/drawing/2014/main" id="{9B6ACEC9-6802-403E-BE72-75314105D0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6450" y="3040063"/>
            <a:ext cx="4745038"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724030C4-1308-4E68-93BD-9522D20601D3}"/>
              </a:ext>
            </a:extLst>
          </p:cNvPr>
          <p:cNvSpPr>
            <a:spLocks noGrp="1" noChangeArrowheads="1"/>
          </p:cNvSpPr>
          <p:nvPr>
            <p:ph type="title"/>
          </p:nvPr>
        </p:nvSpPr>
        <p:spPr>
          <a:xfrm>
            <a:off x="1108075" y="166688"/>
            <a:ext cx="7578725" cy="576262"/>
          </a:xfrm>
        </p:spPr>
        <p:txBody>
          <a:bodyPr/>
          <a:lstStyle/>
          <a:p>
            <a:pPr eaLnBrk="1" hangingPunct="1"/>
            <a:r>
              <a:rPr lang="en-US" altLang="en-US"/>
              <a:t>Operating System Generation</a:t>
            </a:r>
          </a:p>
        </p:txBody>
      </p:sp>
      <p:sp>
        <p:nvSpPr>
          <p:cNvPr id="55299" name="Rectangle 3">
            <a:extLst>
              <a:ext uri="{FF2B5EF4-FFF2-40B4-BE49-F238E27FC236}">
                <a16:creationId xmlns:a16="http://schemas.microsoft.com/office/drawing/2014/main" id="{DE731F0C-45D7-4895-BCD6-88652F7721A5}"/>
              </a:ext>
            </a:extLst>
          </p:cNvPr>
          <p:cNvSpPr>
            <a:spLocks noGrp="1" noChangeArrowheads="1"/>
          </p:cNvSpPr>
          <p:nvPr>
            <p:ph type="body" idx="1"/>
          </p:nvPr>
        </p:nvSpPr>
        <p:spPr>
          <a:xfrm>
            <a:off x="569626" y="1440873"/>
            <a:ext cx="8117174" cy="4323340"/>
          </a:xfrm>
        </p:spPr>
        <p:txBody>
          <a:bodyPr/>
          <a:lstStyle/>
          <a:p>
            <a:pPr algn="just">
              <a:spcBef>
                <a:spcPts val="600"/>
              </a:spcBef>
              <a:spcAft>
                <a:spcPts val="600"/>
              </a:spcAft>
              <a:buFont typeface="Wingdings" panose="05000000000000000000" pitchFamily="2" charset="2"/>
              <a:buChar char="q"/>
              <a:defRPr/>
            </a:pPr>
            <a:r>
              <a:rPr lang="en-US" sz="2000" dirty="0">
                <a:ea typeface="ＭＳ Ｐゴシック" charset="0"/>
                <a:cs typeface="ＭＳ Ｐゴシック" charset="0"/>
              </a:rPr>
              <a:t>Operating systems are designed to run on any of a class of machines; the system </a:t>
            </a:r>
            <a:r>
              <a:rPr lang="en-US" sz="2000" b="1" u="sng" dirty="0">
                <a:solidFill>
                  <a:srgbClr val="C00000"/>
                </a:solidFill>
                <a:ea typeface="ＭＳ Ｐゴシック" charset="0"/>
                <a:cs typeface="ＭＳ Ｐゴシック" charset="0"/>
              </a:rPr>
              <a:t>must be configured</a:t>
            </a:r>
            <a:r>
              <a:rPr lang="en-US" sz="2000" dirty="0">
                <a:ea typeface="ＭＳ Ｐゴシック" charset="0"/>
                <a:cs typeface="ＭＳ Ｐゴシック" charset="0"/>
              </a:rPr>
              <a:t> for each </a:t>
            </a:r>
            <a:r>
              <a:rPr lang="en-US" sz="2000" b="1" u="sng" dirty="0">
                <a:solidFill>
                  <a:srgbClr val="C00000"/>
                </a:solidFill>
                <a:ea typeface="ＭＳ Ｐゴシック" charset="0"/>
              </a:rPr>
              <a:t>specific computer site.</a:t>
            </a:r>
          </a:p>
          <a:p>
            <a:pPr algn="just">
              <a:spcBef>
                <a:spcPts val="600"/>
              </a:spcBef>
              <a:spcAft>
                <a:spcPts val="600"/>
              </a:spcAft>
              <a:buFont typeface="Wingdings" panose="05000000000000000000" pitchFamily="2" charset="2"/>
              <a:buChar char="q"/>
              <a:defRPr/>
            </a:pPr>
            <a:r>
              <a:rPr lang="en-US" sz="2000" b="1" kern="1200" dirty="0">
                <a:solidFill>
                  <a:srgbClr val="3366FF"/>
                </a:solidFill>
                <a:ea typeface="ＭＳ Ｐゴシック" charset="-128"/>
                <a:cs typeface="ＭＳ Ｐゴシック" charset="0"/>
              </a:rPr>
              <a:t>SYSGEN</a:t>
            </a:r>
            <a:r>
              <a:rPr lang="en-US" sz="2000" dirty="0">
                <a:ea typeface="ＭＳ Ｐゴシック" charset="0"/>
                <a:cs typeface="ＭＳ Ｐゴシック" charset="0"/>
              </a:rPr>
              <a:t> program obtains information concerning the specific configuration of the hardware system</a:t>
            </a:r>
          </a:p>
          <a:p>
            <a:pPr lvl="1" algn="just">
              <a:spcBef>
                <a:spcPts val="600"/>
              </a:spcBef>
              <a:spcAft>
                <a:spcPts val="600"/>
              </a:spcAft>
              <a:buFont typeface="Wingdings" panose="05000000000000000000" pitchFamily="2" charset="2"/>
              <a:buChar char="§"/>
              <a:defRPr/>
            </a:pPr>
            <a:r>
              <a:rPr lang="en-US" sz="2000" dirty="0">
                <a:ea typeface="ＭＳ Ｐゴシック" charset="0"/>
                <a:cs typeface="ＭＳ Ｐゴシック" charset="0"/>
              </a:rPr>
              <a:t>Used to build </a:t>
            </a:r>
            <a:r>
              <a:rPr lang="en-US" sz="2000" b="1" u="sng" dirty="0">
                <a:highlight>
                  <a:srgbClr val="FF00FF"/>
                </a:highlight>
              </a:rPr>
              <a:t>system-specific compiled kernel or system-tuned.</a:t>
            </a:r>
          </a:p>
          <a:p>
            <a:pPr lvl="1" algn="just">
              <a:spcBef>
                <a:spcPts val="600"/>
              </a:spcBef>
              <a:spcAft>
                <a:spcPts val="600"/>
              </a:spcAft>
              <a:buFont typeface="Wingdings" panose="05000000000000000000" pitchFamily="2" charset="2"/>
              <a:buChar char="§"/>
              <a:defRPr/>
            </a:pPr>
            <a:r>
              <a:rPr lang="en-US" sz="2000" b="1" u="sng" dirty="0">
                <a:highlight>
                  <a:srgbClr val="FF00FF"/>
                </a:highlight>
              </a:rPr>
              <a:t>Can general more efficient code than one general kernel.</a:t>
            </a: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BBD6062-3E41-4335-861A-4C059B63B3BC}"/>
              </a:ext>
            </a:extLst>
          </p:cNvPr>
          <p:cNvSpPr>
            <a:spLocks noGrp="1" noChangeArrowheads="1"/>
          </p:cNvSpPr>
          <p:nvPr>
            <p:ph type="title"/>
          </p:nvPr>
        </p:nvSpPr>
        <p:spPr>
          <a:xfrm>
            <a:off x="457200" y="166688"/>
            <a:ext cx="8229600" cy="576262"/>
          </a:xfrm>
        </p:spPr>
        <p:txBody>
          <a:bodyPr/>
          <a:lstStyle/>
          <a:p>
            <a:pPr eaLnBrk="1" hangingPunct="1"/>
            <a:r>
              <a:rPr lang="en-US" altLang="en-US"/>
              <a:t>System Boot</a:t>
            </a:r>
          </a:p>
        </p:txBody>
      </p:sp>
      <p:sp>
        <p:nvSpPr>
          <p:cNvPr id="57347" name="Rectangle 3">
            <a:extLst>
              <a:ext uri="{FF2B5EF4-FFF2-40B4-BE49-F238E27FC236}">
                <a16:creationId xmlns:a16="http://schemas.microsoft.com/office/drawing/2014/main" id="{A12BF77F-D52F-463E-8695-1A17DDB0A94F}"/>
              </a:ext>
            </a:extLst>
          </p:cNvPr>
          <p:cNvSpPr>
            <a:spLocks noGrp="1" noChangeArrowheads="1"/>
          </p:cNvSpPr>
          <p:nvPr>
            <p:ph type="body" idx="1"/>
          </p:nvPr>
        </p:nvSpPr>
        <p:spPr>
          <a:xfrm>
            <a:off x="457200" y="944381"/>
            <a:ext cx="8342025" cy="5006714"/>
          </a:xfrm>
        </p:spPr>
        <p:txBody>
          <a:bodyPr/>
          <a:lstStyle/>
          <a:p>
            <a:pPr algn="just">
              <a:buFont typeface="Wingdings" panose="05000000000000000000" pitchFamily="2" charset="2"/>
              <a:buChar char="q"/>
            </a:pPr>
            <a:r>
              <a:rPr lang="en-US" altLang="en-US" sz="2000" dirty="0"/>
              <a:t>When power initialized on system, execution starts at a fixed memory location.</a:t>
            </a:r>
          </a:p>
          <a:p>
            <a:pPr marL="539750" lvl="1" indent="-179388" algn="just">
              <a:buFont typeface="Wingdings" panose="05000000000000000000" pitchFamily="2" charset="2"/>
              <a:buChar char="§"/>
            </a:pPr>
            <a:r>
              <a:rPr lang="en-US" altLang="en-US" sz="2000" dirty="0"/>
              <a:t>Firmware ROM used to hold initial boot code.</a:t>
            </a:r>
          </a:p>
          <a:p>
            <a:pPr algn="just">
              <a:buFont typeface="Wingdings" panose="05000000000000000000" pitchFamily="2" charset="2"/>
              <a:buChar char="q"/>
            </a:pPr>
            <a:r>
              <a:rPr lang="en-US" altLang="en-US" sz="2000" dirty="0"/>
              <a:t>Operating system must be made available to hardware so hardware can start it.</a:t>
            </a:r>
          </a:p>
          <a:p>
            <a:pPr marL="539750" lvl="1" indent="-179388" algn="just">
              <a:buFont typeface="Wingdings" panose="05000000000000000000" pitchFamily="2" charset="2"/>
              <a:buChar char="§"/>
            </a:pPr>
            <a:r>
              <a:rPr lang="en-US" altLang="en-US" sz="2000" b="1" u="sng" dirty="0">
                <a:highlight>
                  <a:srgbClr val="FF00FF"/>
                </a:highlight>
              </a:rPr>
              <a:t>Small piece of code – bootstrap loader, stored in ROM or EEPROM locates the kernel, loads it into memory, and starts it</a:t>
            </a:r>
          </a:p>
          <a:p>
            <a:pPr marL="539750" lvl="1" indent="-179388" algn="just">
              <a:buFont typeface="Wingdings" panose="05000000000000000000" pitchFamily="2" charset="2"/>
              <a:buChar char="§"/>
            </a:pPr>
            <a:r>
              <a:rPr lang="en-US" altLang="en-US" sz="2000" dirty="0"/>
              <a:t>.Sometimes two-step process where boot block at fixed location loaded by ROM code, which loads bootstrap loader from disk.</a:t>
            </a:r>
          </a:p>
          <a:p>
            <a:pPr algn="just">
              <a:buFont typeface="Wingdings" panose="05000000000000000000" pitchFamily="2" charset="2"/>
              <a:buChar char="q"/>
            </a:pPr>
            <a:r>
              <a:rPr lang="en-US" altLang="en-US" sz="2000" dirty="0"/>
              <a:t>Common bootstrap loader, </a:t>
            </a:r>
            <a:r>
              <a:rPr lang="en-US" altLang="en-US" sz="2000" b="1" dirty="0">
                <a:solidFill>
                  <a:srgbClr val="3366FF"/>
                </a:solidFill>
              </a:rPr>
              <a:t>GRUB</a:t>
            </a:r>
            <a:r>
              <a:rPr lang="en-US" altLang="en-US" sz="2000" dirty="0"/>
              <a:t>, allows selection of kernel from multiple disks, versions, kernel options.</a:t>
            </a:r>
          </a:p>
          <a:p>
            <a:pPr algn="just">
              <a:buFont typeface="Wingdings" panose="05000000000000000000" pitchFamily="2" charset="2"/>
              <a:buChar char="q"/>
            </a:pPr>
            <a:r>
              <a:rPr lang="en-US" altLang="en-US" sz="2000" dirty="0"/>
              <a:t>Kernel loads and system is then </a:t>
            </a:r>
            <a:r>
              <a:rPr lang="en-US" altLang="en-US" sz="2000" b="1" dirty="0">
                <a:solidFill>
                  <a:srgbClr val="3366FF"/>
                </a:solidFill>
              </a:rPr>
              <a:t>running.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133A41F-F16B-403C-93AD-AD9F4F43E0FA}"/>
              </a:ext>
            </a:extLst>
          </p:cNvPr>
          <p:cNvSpPr>
            <a:spLocks noGrp="1" noChangeArrowheads="1"/>
          </p:cNvSpPr>
          <p:nvPr>
            <p:ph type="ctrTitle"/>
          </p:nvPr>
        </p:nvSpPr>
        <p:spPr/>
        <p:txBody>
          <a:bodyPr/>
          <a:lstStyle/>
          <a:p>
            <a:pPr eaLnBrk="1" hangingPunct="1"/>
            <a:r>
              <a:rPr lang="en-US" altLang="en-US"/>
              <a:t>End of Chapter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A10ADF8-25DC-4DA5-93B5-3C17F39C1B36}"/>
              </a:ext>
            </a:extLst>
          </p:cNvPr>
          <p:cNvSpPr>
            <a:spLocks noGrp="1" noChangeArrowheads="1"/>
          </p:cNvSpPr>
          <p:nvPr>
            <p:ph type="title"/>
          </p:nvPr>
        </p:nvSpPr>
        <p:spPr>
          <a:xfrm>
            <a:off x="1003300" y="182563"/>
            <a:ext cx="7812088" cy="576262"/>
          </a:xfrm>
        </p:spPr>
        <p:txBody>
          <a:bodyPr/>
          <a:lstStyle/>
          <a:p>
            <a:pPr eaLnBrk="1" hangingPunct="1"/>
            <a:r>
              <a:rPr lang="en-US" altLang="en-US" dirty="0"/>
              <a:t>Operating System Services (Cont.)</a:t>
            </a:r>
          </a:p>
        </p:txBody>
      </p:sp>
      <p:sp>
        <p:nvSpPr>
          <p:cNvPr id="8195" name="Rectangle 3">
            <a:extLst>
              <a:ext uri="{FF2B5EF4-FFF2-40B4-BE49-F238E27FC236}">
                <a16:creationId xmlns:a16="http://schemas.microsoft.com/office/drawing/2014/main" id="{7CA5D602-E200-4E5A-B3ED-22630D6881F8}"/>
              </a:ext>
            </a:extLst>
          </p:cNvPr>
          <p:cNvSpPr>
            <a:spLocks noGrp="1" noChangeArrowheads="1"/>
          </p:cNvSpPr>
          <p:nvPr>
            <p:ph type="body" idx="1"/>
          </p:nvPr>
        </p:nvSpPr>
        <p:spPr>
          <a:xfrm>
            <a:off x="232229" y="914400"/>
            <a:ext cx="8583159" cy="5597236"/>
          </a:xfrm>
        </p:spPr>
        <p:txBody>
          <a:bodyPr/>
          <a:lstStyle/>
          <a:p>
            <a:pPr algn="just">
              <a:spcBef>
                <a:spcPts val="600"/>
              </a:spcBef>
              <a:spcAft>
                <a:spcPts val="600"/>
              </a:spcAft>
              <a:buFont typeface="Wingdings" panose="05000000000000000000" pitchFamily="2" charset="2"/>
              <a:buChar char="q"/>
            </a:pPr>
            <a:r>
              <a:rPr lang="en-US" altLang="en-US" sz="2000" b="1" u="sng" dirty="0">
                <a:highlight>
                  <a:srgbClr val="FF00FF"/>
                </a:highlight>
              </a:rPr>
              <a:t>Another set of OS functions exists for </a:t>
            </a:r>
            <a:r>
              <a:rPr lang="en-US" altLang="en-US" sz="2000" b="1" u="sng" dirty="0">
                <a:solidFill>
                  <a:srgbClr val="C00000"/>
                </a:solidFill>
                <a:highlight>
                  <a:srgbClr val="FF00FF"/>
                </a:highlight>
              </a:rPr>
              <a:t>ensuring</a:t>
            </a:r>
            <a:r>
              <a:rPr lang="en-US" altLang="en-US" sz="2000" b="1" u="sng" dirty="0">
                <a:highlight>
                  <a:srgbClr val="FF00FF"/>
                </a:highlight>
              </a:rPr>
              <a:t> the </a:t>
            </a:r>
            <a:r>
              <a:rPr lang="en-US" altLang="en-US" sz="2000" b="1" u="sng" dirty="0">
                <a:solidFill>
                  <a:srgbClr val="C00000"/>
                </a:solidFill>
                <a:highlight>
                  <a:srgbClr val="FF00FF"/>
                </a:highlight>
              </a:rPr>
              <a:t>efficient operation </a:t>
            </a:r>
            <a:r>
              <a:rPr lang="en-US" altLang="en-US" sz="2000" b="1" u="sng" dirty="0">
                <a:highlight>
                  <a:srgbClr val="FF0000"/>
                </a:highlight>
              </a:rPr>
              <a:t>of the system itself</a:t>
            </a:r>
            <a:r>
              <a:rPr lang="en-US" altLang="en-US" sz="2000" b="1" u="sng" dirty="0">
                <a:highlight>
                  <a:srgbClr val="FF00FF"/>
                </a:highlight>
              </a:rPr>
              <a:t> </a:t>
            </a:r>
            <a:r>
              <a:rPr lang="en-US" altLang="en-US" sz="2000" b="1" u="sng" dirty="0">
                <a:solidFill>
                  <a:srgbClr val="C00000"/>
                </a:solidFill>
                <a:highlight>
                  <a:srgbClr val="FF00FF"/>
                </a:highlight>
              </a:rPr>
              <a:t>via resource sharing.</a:t>
            </a:r>
          </a:p>
          <a:p>
            <a:pPr marL="539750" lvl="1" indent="-179388" algn="just">
              <a:spcBef>
                <a:spcPts val="600"/>
              </a:spcBef>
              <a:spcAft>
                <a:spcPts val="600"/>
              </a:spcAft>
              <a:buFont typeface="Wingdings" panose="05000000000000000000" pitchFamily="2" charset="2"/>
              <a:buChar char="§"/>
            </a:pPr>
            <a:r>
              <a:rPr lang="en-US" altLang="en-US" sz="2000" b="1" dirty="0">
                <a:highlight>
                  <a:srgbClr val="00FFFF"/>
                </a:highlight>
              </a:rPr>
              <a:t>Resource allocation</a:t>
            </a:r>
            <a:r>
              <a:rPr lang="en-US" altLang="en-US" sz="2000" b="1" dirty="0"/>
              <a:t> - </a:t>
            </a:r>
            <a:r>
              <a:rPr lang="en-US" altLang="en-US" sz="2000" dirty="0"/>
              <a:t>When  </a:t>
            </a:r>
            <a:r>
              <a:rPr lang="en-US" altLang="en-US" sz="2000" b="1" dirty="0">
                <a:solidFill>
                  <a:srgbClr val="C00000"/>
                </a:solidFill>
              </a:rPr>
              <a:t>multiple users</a:t>
            </a:r>
            <a:r>
              <a:rPr lang="en-US" altLang="en-US" sz="2000" dirty="0"/>
              <a:t> or </a:t>
            </a:r>
            <a:r>
              <a:rPr lang="en-US" altLang="en-US" sz="2000" b="1" dirty="0">
                <a:solidFill>
                  <a:srgbClr val="C00000"/>
                </a:solidFill>
              </a:rPr>
              <a:t>multiple jobs </a:t>
            </a:r>
            <a:r>
              <a:rPr lang="en-US" altLang="en-US" sz="2000" dirty="0"/>
              <a:t>running concurrently, resources must be allocated to each of them.</a:t>
            </a:r>
          </a:p>
          <a:p>
            <a:pPr marL="984250" lvl="2" indent="-263525" algn="just">
              <a:spcBef>
                <a:spcPts val="0"/>
              </a:spcBef>
              <a:spcAft>
                <a:spcPts val="600"/>
              </a:spcAft>
            </a:pPr>
            <a:r>
              <a:rPr lang="en-US" altLang="en-US" sz="1600" dirty="0"/>
              <a:t>Many types of resources - </a:t>
            </a:r>
            <a:r>
              <a:rPr lang="en-US" altLang="en-US" sz="1600" b="1" u="sng" dirty="0">
                <a:highlight>
                  <a:srgbClr val="00FFFF"/>
                </a:highlight>
              </a:rPr>
              <a:t>CPU cycles</a:t>
            </a:r>
            <a:r>
              <a:rPr lang="en-US" altLang="en-US" sz="1600" dirty="0"/>
              <a:t>, </a:t>
            </a:r>
            <a:r>
              <a:rPr lang="en-US" altLang="en-US" sz="1600" b="1" u="sng" dirty="0">
                <a:highlight>
                  <a:srgbClr val="00FFFF"/>
                </a:highlight>
              </a:rPr>
              <a:t>main memory</a:t>
            </a:r>
            <a:r>
              <a:rPr lang="en-US" altLang="en-US" sz="1600" dirty="0"/>
              <a:t>, </a:t>
            </a:r>
            <a:r>
              <a:rPr lang="en-US" altLang="en-US" sz="1600" b="1" u="sng" dirty="0">
                <a:highlight>
                  <a:srgbClr val="00FFFF"/>
                </a:highlight>
              </a:rPr>
              <a:t>file storage</a:t>
            </a:r>
            <a:r>
              <a:rPr lang="en-US" altLang="en-US" sz="1600" dirty="0"/>
              <a:t>, </a:t>
            </a:r>
            <a:r>
              <a:rPr lang="en-US" altLang="en-US" sz="1600" b="1" u="sng" dirty="0">
                <a:highlight>
                  <a:srgbClr val="00FFFF"/>
                </a:highlight>
              </a:rPr>
              <a:t>I/O devices.</a:t>
            </a:r>
          </a:p>
          <a:p>
            <a:pPr marL="539750" lvl="1" indent="-179388" algn="just">
              <a:spcBef>
                <a:spcPts val="600"/>
              </a:spcBef>
              <a:spcAft>
                <a:spcPts val="600"/>
              </a:spcAft>
              <a:buFont typeface="Wingdings" panose="05000000000000000000" pitchFamily="2" charset="2"/>
              <a:buChar char="§"/>
            </a:pPr>
            <a:r>
              <a:rPr lang="en-US" altLang="en-US" sz="2000" b="1" dirty="0">
                <a:highlight>
                  <a:srgbClr val="00FFFF"/>
                </a:highlight>
              </a:rPr>
              <a:t>Accounting</a:t>
            </a:r>
            <a:r>
              <a:rPr lang="en-US" altLang="en-US" sz="2000" b="1" dirty="0"/>
              <a:t> - </a:t>
            </a:r>
            <a:r>
              <a:rPr lang="en-US" altLang="en-US" sz="2000" dirty="0"/>
              <a:t>To keep track of which users use </a:t>
            </a:r>
            <a:r>
              <a:rPr lang="en-US" altLang="en-US" sz="2000" b="1" u="sng" dirty="0">
                <a:highlight>
                  <a:srgbClr val="FF00FF"/>
                </a:highlight>
              </a:rPr>
              <a:t>how much</a:t>
            </a:r>
            <a:r>
              <a:rPr lang="en-US" altLang="en-US" sz="2000" dirty="0"/>
              <a:t> and </a:t>
            </a:r>
            <a:r>
              <a:rPr lang="en-US" altLang="en-US" sz="2000" b="1" u="sng" dirty="0">
                <a:highlight>
                  <a:srgbClr val="FF00FF"/>
                </a:highlight>
              </a:rPr>
              <a:t>what kinds</a:t>
            </a:r>
            <a:r>
              <a:rPr lang="en-US" altLang="en-US" sz="2000" dirty="0"/>
              <a:t> of computer resources.</a:t>
            </a:r>
          </a:p>
          <a:p>
            <a:pPr marL="539750" lvl="1" indent="-179388" algn="just">
              <a:spcBef>
                <a:spcPts val="600"/>
              </a:spcBef>
              <a:spcAft>
                <a:spcPts val="600"/>
              </a:spcAft>
              <a:buFont typeface="Wingdings" panose="05000000000000000000" pitchFamily="2" charset="2"/>
              <a:buChar char="§"/>
            </a:pPr>
            <a:r>
              <a:rPr lang="en-US" altLang="en-US" sz="2000" b="1" dirty="0">
                <a:highlight>
                  <a:srgbClr val="00FFFF"/>
                </a:highlight>
              </a:rPr>
              <a:t>Protection and security</a:t>
            </a:r>
            <a:r>
              <a:rPr lang="en-US" altLang="en-US" sz="2000" b="1" dirty="0"/>
              <a:t> - </a:t>
            </a:r>
            <a:r>
              <a:rPr lang="en-US" altLang="en-US" sz="2000" dirty="0"/>
              <a:t>The owners of information stored in a multiuser or networked computer system may want to control use of that information, </a:t>
            </a:r>
            <a:r>
              <a:rPr lang="en-US" altLang="en-US" sz="2000" b="1" u="sng" dirty="0">
                <a:highlight>
                  <a:srgbClr val="FF00FF"/>
                </a:highlight>
              </a:rPr>
              <a:t>concurrent processes should not </a:t>
            </a:r>
            <a:r>
              <a:rPr lang="en-US" altLang="en-US" b="1" u="sng" dirty="0">
                <a:highlight>
                  <a:srgbClr val="FF0000"/>
                </a:highlight>
              </a:rPr>
              <a:t>interfere</a:t>
            </a:r>
            <a:r>
              <a:rPr lang="en-US" altLang="en-US" sz="2000" b="1" u="sng" dirty="0">
                <a:highlight>
                  <a:srgbClr val="FF00FF"/>
                </a:highlight>
              </a:rPr>
              <a:t> with each other</a:t>
            </a:r>
          </a:p>
          <a:p>
            <a:pPr marL="984250" lvl="2" indent="-263525" algn="just">
              <a:spcBef>
                <a:spcPts val="600"/>
              </a:spcBef>
              <a:spcAft>
                <a:spcPts val="600"/>
              </a:spcAft>
            </a:pPr>
            <a:r>
              <a:rPr lang="en-US" altLang="en-US" sz="1600" b="1" dirty="0">
                <a:highlight>
                  <a:srgbClr val="00FFFF"/>
                </a:highlight>
              </a:rPr>
              <a:t>Protection</a:t>
            </a:r>
            <a:r>
              <a:rPr lang="en-US" altLang="en-US" sz="1600" dirty="0"/>
              <a:t> </a:t>
            </a:r>
            <a:r>
              <a:rPr lang="en-US" altLang="en-US" sz="1600" b="1" u="sng" dirty="0">
                <a:highlight>
                  <a:srgbClr val="00FF00"/>
                </a:highlight>
              </a:rPr>
              <a:t>involves ensuring that all access to system resources is </a:t>
            </a:r>
            <a:r>
              <a:rPr lang="en-US" altLang="en-US" sz="1600" b="1" u="sng" dirty="0">
                <a:highlight>
                  <a:srgbClr val="FF0000"/>
                </a:highlight>
              </a:rPr>
              <a:t>controlled</a:t>
            </a:r>
          </a:p>
          <a:p>
            <a:pPr marL="984250" lvl="2" indent="-263525" algn="just">
              <a:spcBef>
                <a:spcPts val="600"/>
              </a:spcBef>
              <a:spcAft>
                <a:spcPts val="600"/>
              </a:spcAft>
            </a:pPr>
            <a:r>
              <a:rPr lang="en-US" altLang="en-US" sz="1600" b="1" dirty="0">
                <a:highlight>
                  <a:srgbClr val="00FFFF"/>
                </a:highlight>
              </a:rPr>
              <a:t>Security</a:t>
            </a:r>
            <a:r>
              <a:rPr lang="en-US" altLang="en-US" sz="1600" dirty="0"/>
              <a:t> of the system from </a:t>
            </a:r>
            <a:r>
              <a:rPr lang="en-US" altLang="en-US" sz="1600" b="1" u="sng" dirty="0">
                <a:highlight>
                  <a:srgbClr val="FF0000"/>
                </a:highlight>
              </a:rPr>
              <a:t>outsiders</a:t>
            </a:r>
            <a:r>
              <a:rPr lang="en-US" altLang="en-US" sz="1600" dirty="0"/>
              <a:t> requires user authentication, extends to defending external I/O devices from invalid access attempts.</a:t>
            </a:r>
          </a:p>
          <a:p>
            <a:pPr>
              <a:lnSpc>
                <a:spcPct val="90000"/>
              </a:lnSpc>
              <a:buFont typeface="Monotype Sorts" pitchFamily="-84" charset="2"/>
              <a:buNone/>
            </a:pPr>
            <a:endParaRPr lang="en-US" alt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5659185-88DC-4C2C-BD2A-6D1C524C7818}"/>
              </a:ext>
            </a:extLst>
          </p:cNvPr>
          <p:cNvSpPr>
            <a:spLocks noGrp="1"/>
          </p:cNvSpPr>
          <p:nvPr>
            <p:ph type="title"/>
          </p:nvPr>
        </p:nvSpPr>
        <p:spPr>
          <a:xfrm>
            <a:off x="992188" y="141288"/>
            <a:ext cx="8229600" cy="576262"/>
          </a:xfrm>
        </p:spPr>
        <p:txBody>
          <a:bodyPr/>
          <a:lstStyle/>
          <a:p>
            <a:pPr eaLnBrk="1" hangingPunct="1"/>
            <a:r>
              <a:rPr lang="en-US" altLang="en-US" dirty="0"/>
              <a:t>A View of Operating System Services</a:t>
            </a:r>
          </a:p>
        </p:txBody>
      </p:sp>
      <p:pic>
        <p:nvPicPr>
          <p:cNvPr id="9219" name="Picture 4" descr="2">
            <a:extLst>
              <a:ext uri="{FF2B5EF4-FFF2-40B4-BE49-F238E27FC236}">
                <a16:creationId xmlns:a16="http://schemas.microsoft.com/office/drawing/2014/main" id="{16D777EA-28DA-43B6-9B23-7FD5FD408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83" y="983674"/>
            <a:ext cx="8492836" cy="493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2D9CCDC-CE9A-4B1F-A6E7-6EDEAFA9104D}"/>
              </a:ext>
            </a:extLst>
          </p:cNvPr>
          <p:cNvSpPr>
            <a:spLocks noGrp="1" noChangeArrowheads="1"/>
          </p:cNvSpPr>
          <p:nvPr>
            <p:ph type="title"/>
          </p:nvPr>
        </p:nvSpPr>
        <p:spPr>
          <a:xfrm>
            <a:off x="1008063" y="146050"/>
            <a:ext cx="8229600" cy="576263"/>
          </a:xfrm>
        </p:spPr>
        <p:txBody>
          <a:bodyPr/>
          <a:lstStyle/>
          <a:p>
            <a:pPr eaLnBrk="1" hangingPunct="1"/>
            <a:r>
              <a:rPr lang="en-US" altLang="en-US" sz="2800" dirty="0"/>
              <a:t>User Operating System Interface - CLI</a:t>
            </a:r>
          </a:p>
        </p:txBody>
      </p:sp>
      <p:sp>
        <p:nvSpPr>
          <p:cNvPr id="10243" name="Rectangle 3">
            <a:extLst>
              <a:ext uri="{FF2B5EF4-FFF2-40B4-BE49-F238E27FC236}">
                <a16:creationId xmlns:a16="http://schemas.microsoft.com/office/drawing/2014/main" id="{F50BD4EE-0D53-48DF-98E1-204EF5BE036A}"/>
              </a:ext>
            </a:extLst>
          </p:cNvPr>
          <p:cNvSpPr>
            <a:spLocks noGrp="1" noChangeArrowheads="1"/>
          </p:cNvSpPr>
          <p:nvPr>
            <p:ph type="body" idx="1"/>
          </p:nvPr>
        </p:nvSpPr>
        <p:spPr>
          <a:xfrm>
            <a:off x="290945" y="1223962"/>
            <a:ext cx="8603673" cy="5218401"/>
          </a:xfrm>
        </p:spPr>
        <p:txBody>
          <a:bodyPr/>
          <a:lstStyle/>
          <a:p>
            <a:pPr>
              <a:spcBef>
                <a:spcPts val="600"/>
              </a:spcBef>
              <a:spcAft>
                <a:spcPts val="600"/>
              </a:spcAft>
              <a:buFont typeface="Monotype Sorts" pitchFamily="-84" charset="2"/>
              <a:buNone/>
            </a:pPr>
            <a:r>
              <a:rPr lang="en-US" altLang="en-US" sz="2400" dirty="0"/>
              <a:t>CLI or </a:t>
            </a:r>
            <a:r>
              <a:rPr lang="en-US" altLang="en-US" sz="2400" b="1" dirty="0">
                <a:solidFill>
                  <a:srgbClr val="3366FF"/>
                </a:solidFill>
              </a:rPr>
              <a:t>command interpreter</a:t>
            </a:r>
            <a:r>
              <a:rPr lang="en-US" altLang="en-US" sz="2400" dirty="0">
                <a:solidFill>
                  <a:srgbClr val="3366FF"/>
                </a:solidFill>
              </a:rPr>
              <a:t> </a:t>
            </a:r>
            <a:r>
              <a:rPr lang="en-US" altLang="en-US" sz="2400" dirty="0"/>
              <a:t>allows direct command entry</a:t>
            </a:r>
          </a:p>
          <a:p>
            <a:pPr marL="539750" lvl="1" indent="-276225" algn="just">
              <a:spcBef>
                <a:spcPts val="600"/>
              </a:spcBef>
              <a:spcAft>
                <a:spcPts val="600"/>
              </a:spcAft>
              <a:buFont typeface="Wingdings" panose="05000000000000000000" pitchFamily="2" charset="2"/>
              <a:buChar char="q"/>
              <a:tabLst>
                <a:tab pos="1966913" algn="l"/>
              </a:tabLst>
            </a:pPr>
            <a:r>
              <a:rPr lang="en-US" altLang="en-US" sz="2400" dirty="0"/>
              <a:t>Sometimes implemented in </a:t>
            </a:r>
            <a:r>
              <a:rPr lang="en-US" altLang="en-US" sz="2400" dirty="0">
                <a:solidFill>
                  <a:srgbClr val="FF0000"/>
                </a:solidFill>
              </a:rPr>
              <a:t>kernel</a:t>
            </a:r>
            <a:r>
              <a:rPr lang="en-US" altLang="en-US" sz="2400" dirty="0"/>
              <a:t>, sometimes by </a:t>
            </a:r>
            <a:r>
              <a:rPr lang="en-US" altLang="en-US" sz="2400" dirty="0">
                <a:solidFill>
                  <a:srgbClr val="FF0000"/>
                </a:solidFill>
              </a:rPr>
              <a:t>systems program</a:t>
            </a:r>
            <a:r>
              <a:rPr lang="en-US" altLang="en-US" sz="2400" dirty="0"/>
              <a:t>.</a:t>
            </a:r>
          </a:p>
          <a:p>
            <a:pPr marL="539750" lvl="1" indent="-276225" algn="just">
              <a:spcBef>
                <a:spcPts val="600"/>
              </a:spcBef>
              <a:spcAft>
                <a:spcPts val="600"/>
              </a:spcAft>
              <a:buFont typeface="Wingdings" panose="05000000000000000000" pitchFamily="2" charset="2"/>
              <a:buChar char="q"/>
              <a:tabLst>
                <a:tab pos="1966913" algn="l"/>
              </a:tabLst>
            </a:pPr>
            <a:r>
              <a:rPr lang="en-US" altLang="en-US" sz="2400" dirty="0"/>
              <a:t>Sometimes multiple flavors implemented – </a:t>
            </a:r>
            <a:r>
              <a:rPr lang="en-US" altLang="en-US" sz="2400" b="1" dirty="0">
                <a:solidFill>
                  <a:srgbClr val="3366FF"/>
                </a:solidFill>
              </a:rPr>
              <a:t>shells.</a:t>
            </a:r>
          </a:p>
          <a:p>
            <a:pPr marL="539750" lvl="1" indent="-276225" algn="just">
              <a:spcBef>
                <a:spcPts val="600"/>
              </a:spcBef>
              <a:spcAft>
                <a:spcPts val="600"/>
              </a:spcAft>
              <a:buFont typeface="Wingdings" panose="05000000000000000000" pitchFamily="2" charset="2"/>
              <a:buChar char="q"/>
              <a:tabLst>
                <a:tab pos="1966913" algn="l"/>
              </a:tabLst>
            </a:pPr>
            <a:r>
              <a:rPr lang="en-US" altLang="en-US" sz="2400" dirty="0"/>
              <a:t>Primarily fetches a command from user and executes it.</a:t>
            </a:r>
          </a:p>
          <a:p>
            <a:pPr marL="539750" lvl="1" indent="-276225" algn="just">
              <a:spcBef>
                <a:spcPts val="600"/>
              </a:spcBef>
              <a:spcAft>
                <a:spcPts val="600"/>
              </a:spcAft>
              <a:buFont typeface="Wingdings" panose="05000000000000000000" pitchFamily="2" charset="2"/>
              <a:buChar char="q"/>
              <a:tabLst>
                <a:tab pos="1966913" algn="l"/>
              </a:tabLst>
            </a:pPr>
            <a:r>
              <a:rPr lang="en-US" altLang="en-US" sz="2400" dirty="0"/>
              <a:t>Sometimes commands </a:t>
            </a:r>
            <a:r>
              <a:rPr lang="en-US" altLang="en-US" sz="2400" dirty="0">
                <a:solidFill>
                  <a:srgbClr val="FF0000"/>
                </a:solidFill>
              </a:rPr>
              <a:t>built-in</a:t>
            </a:r>
            <a:r>
              <a:rPr lang="en-US" altLang="en-US" sz="2400" dirty="0"/>
              <a:t>, sometimes just </a:t>
            </a:r>
            <a:r>
              <a:rPr lang="en-US" altLang="en-US" sz="2400" dirty="0">
                <a:solidFill>
                  <a:srgbClr val="FF0000"/>
                </a:solidFill>
              </a:rPr>
              <a:t>names of programs.</a:t>
            </a:r>
          </a:p>
          <a:p>
            <a:pPr marL="803275" lvl="2" indent="-263525" algn="just">
              <a:spcBef>
                <a:spcPts val="600"/>
              </a:spcBef>
              <a:spcAft>
                <a:spcPts val="600"/>
              </a:spcAft>
              <a:tabLst>
                <a:tab pos="1966913" algn="l"/>
              </a:tabLst>
            </a:pPr>
            <a:r>
              <a:rPr lang="en-US" altLang="en-US" sz="2400" dirty="0">
                <a:solidFill>
                  <a:srgbClr val="FF0000"/>
                </a:solidFill>
              </a:rPr>
              <a:t>If the latter, adding new features doesn’</a:t>
            </a:r>
            <a:r>
              <a:rPr lang="en-US" altLang="ja-JP" sz="2400" dirty="0">
                <a:solidFill>
                  <a:srgbClr val="FF0000"/>
                </a:solidFill>
              </a:rPr>
              <a:t>t require shell modification.</a:t>
            </a:r>
            <a:endParaRPr lang="en-US" altLang="en-US" sz="2400"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9B7B264A-CBD3-41C5-899E-3FCA69AF8285}"/>
              </a:ext>
            </a:extLst>
          </p:cNvPr>
          <p:cNvSpPr>
            <a:spLocks noGrp="1"/>
          </p:cNvSpPr>
          <p:nvPr>
            <p:ph type="title"/>
          </p:nvPr>
        </p:nvSpPr>
        <p:spPr>
          <a:xfrm>
            <a:off x="1119188" y="182563"/>
            <a:ext cx="8229600" cy="576262"/>
          </a:xfrm>
        </p:spPr>
        <p:txBody>
          <a:bodyPr/>
          <a:lstStyle/>
          <a:p>
            <a:pPr eaLnBrk="1" hangingPunct="1"/>
            <a:r>
              <a:rPr lang="en-US" altLang="en-US" dirty="0"/>
              <a:t>Bourne Shell Command Interpreter</a:t>
            </a:r>
          </a:p>
        </p:txBody>
      </p:sp>
      <p:pic>
        <p:nvPicPr>
          <p:cNvPr id="11267" name="Picture 1" descr="fig2.2.pdf">
            <a:extLst>
              <a:ext uri="{FF2B5EF4-FFF2-40B4-BE49-F238E27FC236}">
                <a16:creationId xmlns:a16="http://schemas.microsoft.com/office/drawing/2014/main" id="{7D5C8A76-C21F-46D8-AC03-A0A0109022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1782" y="872836"/>
            <a:ext cx="8506691" cy="5499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2.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25572</TotalTime>
  <Words>3193</Words>
  <Application>Microsoft Office PowerPoint</Application>
  <PresentationFormat>On-screen Show (4:3)</PresentationFormat>
  <Paragraphs>377</Paragraphs>
  <Slides>56</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ＭＳ Ｐゴシック</vt:lpstr>
      <vt:lpstr>Arial</vt:lpstr>
      <vt:lpstr>Helvetica</vt:lpstr>
      <vt:lpstr>Monotype Sorts</vt:lpstr>
      <vt:lpstr>Times New Roman</vt:lpstr>
      <vt:lpstr>Verdana</vt:lpstr>
      <vt:lpstr>Webdings</vt:lpstr>
      <vt:lpstr>Wingdings</vt:lpstr>
      <vt:lpstr>os-8</vt:lpstr>
      <vt:lpstr>Chapter 2:  Operating-System Structures</vt:lpstr>
      <vt:lpstr>Chapter 2:  Operating-System Structures</vt:lpstr>
      <vt:lpstr>Objectives</vt:lpstr>
      <vt:lpstr>Operating System Services</vt:lpstr>
      <vt:lpstr>Operating System Services (Cont.)</vt:lpstr>
      <vt:lpstr>Operating System Services (Cont.)</vt:lpstr>
      <vt:lpstr>A View of Operating System Services</vt:lpstr>
      <vt:lpstr>User Operating System Interface - CLI</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vt:lpstr>
      <vt:lpstr>Types of System Calls (Cont.)</vt:lpstr>
      <vt:lpstr>Types of System Calls (Cont.)</vt:lpstr>
      <vt:lpstr>Examples of Windows and  Unix System Calls</vt:lpstr>
      <vt:lpstr>Standard C Library Example</vt:lpstr>
      <vt:lpstr>Example: MS-DOS</vt:lpstr>
      <vt:lpstr>Example: FreeBSD</vt:lpstr>
      <vt:lpstr>System Programs</vt:lpstr>
      <vt:lpstr>System Programs</vt:lpstr>
      <vt:lpstr>System Programs (Cont.)</vt:lpstr>
      <vt:lpstr>System Programs (Cont.)</vt:lpstr>
      <vt:lpstr>PowerPoint Presentation</vt:lpstr>
      <vt:lpstr>Operating System Design and Implementation</vt:lpstr>
      <vt:lpstr>Operating System Design and Implementation (Cont.)</vt:lpstr>
      <vt:lpstr>Implementation</vt:lpstr>
      <vt:lpstr>Operating System Structure</vt:lpstr>
      <vt:lpstr>Simple Structure  -- MS-DOS</vt:lpstr>
      <vt:lpstr>Non Simple Structure  -- UNIX</vt:lpstr>
      <vt:lpstr>Traditional UNIX System Structure</vt:lpstr>
      <vt:lpstr>Layered Approach</vt:lpstr>
      <vt:lpstr>Microkernel System Structure </vt:lpstr>
      <vt:lpstr>Microkernel System Structure </vt:lpstr>
      <vt:lpstr>Modules</vt:lpstr>
      <vt:lpstr>Solaris Modular Approach</vt:lpstr>
      <vt:lpstr>Hybrid Systems</vt:lpstr>
      <vt:lpstr>Mac OS X Structure</vt:lpstr>
      <vt:lpstr>iOS</vt:lpstr>
      <vt:lpstr>Android</vt:lpstr>
      <vt:lpstr>Android Architecture</vt:lpstr>
      <vt:lpstr>Operating-System Debugging</vt:lpstr>
      <vt:lpstr>Performance Tuning</vt:lpstr>
      <vt:lpstr>DTrace</vt:lpstr>
      <vt:lpstr>Dtrace (Cont.)</vt:lpstr>
      <vt:lpstr>Operating System Generation</vt:lpstr>
      <vt:lpstr>System Boot</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Administrator</cp:lastModifiedBy>
  <cp:revision>372</cp:revision>
  <cp:lastPrinted>2001-06-14T13:58:17Z</cp:lastPrinted>
  <dcterms:created xsi:type="dcterms:W3CDTF">2011-01-13T23:43:38Z</dcterms:created>
  <dcterms:modified xsi:type="dcterms:W3CDTF">2025-03-01T20:58:31Z</dcterms:modified>
</cp:coreProperties>
</file>